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93" r:id="rId2"/>
    <p:sldId id="301" r:id="rId3"/>
    <p:sldId id="321" r:id="rId4"/>
    <p:sldId id="320" r:id="rId5"/>
    <p:sldId id="295" r:id="rId6"/>
    <p:sldId id="2076137723" r:id="rId7"/>
    <p:sldId id="304" r:id="rId8"/>
    <p:sldId id="308" r:id="rId9"/>
    <p:sldId id="309" r:id="rId10"/>
    <p:sldId id="2076137732" r:id="rId11"/>
    <p:sldId id="311" r:id="rId12"/>
    <p:sldId id="312" r:id="rId13"/>
    <p:sldId id="315" r:id="rId14"/>
    <p:sldId id="319" r:id="rId15"/>
    <p:sldId id="2076137722" r:id="rId16"/>
    <p:sldId id="322" r:id="rId17"/>
    <p:sldId id="279" r:id="rId18"/>
    <p:sldId id="260" r:id="rId19"/>
    <p:sldId id="261" r:id="rId20"/>
    <p:sldId id="2076137681" r:id="rId21"/>
    <p:sldId id="2076137712" r:id="rId22"/>
    <p:sldId id="2076137682" r:id="rId23"/>
    <p:sldId id="2076137724" r:id="rId24"/>
    <p:sldId id="2076137725" r:id="rId25"/>
    <p:sldId id="2076137727" r:id="rId26"/>
    <p:sldId id="2076137726" r:id="rId27"/>
    <p:sldId id="2076137728" r:id="rId28"/>
    <p:sldId id="2076137729" r:id="rId29"/>
    <p:sldId id="2076137730" r:id="rId30"/>
    <p:sldId id="2076137731" r:id="rId31"/>
    <p:sldId id="2076137721" r:id="rId32"/>
    <p:sldId id="307" r:id="rId33"/>
    <p:sldId id="300" r:id="rId34"/>
    <p:sldId id="287" r:id="rId35"/>
    <p:sldId id="2076137733" r:id="rId36"/>
    <p:sldId id="302" r:id="rId37"/>
    <p:sldId id="281" r:id="rId3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079"/>
    <a:srgbClr val="000000"/>
    <a:srgbClr val="FFFFFF"/>
    <a:srgbClr val="9933FF"/>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6C5043-D854-4F07-92B0-4DB01F37CA88}" v="856" dt="2023-11-17T13:56:08.612"/>
    <p1510:client id="{55D0B500-D68B-470D-AE2E-EB849E211D40}" v="252" dt="2023-11-16T15:12:13.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21/11/2023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dapr.io/concepts/observability-concept/" TargetMode="External"/><Relationship Id="rId3" Type="http://schemas.openxmlformats.org/officeDocument/2006/relationships/hyperlink" Target="https://docs.dapr.io/developing-applications/building-blocks/service-invocation/service-invocation-overview/" TargetMode="External"/><Relationship Id="rId7" Type="http://schemas.openxmlformats.org/officeDocument/2006/relationships/hyperlink" Target="https://docs.dapr.io/developing-applications/building-blocks/actors/actors-overview/" TargetMode="External"/><Relationship Id="rId12" Type="http://schemas.openxmlformats.org/officeDocument/2006/relationships/hyperlink" Target="https://docs.dapr.io/developing-applications/building-blocks/workflow/workflow-overview/"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dapr.io/developing-applications/building-blocks/bindings/bindings-overview/" TargetMode="External"/><Relationship Id="rId11" Type="http://schemas.openxmlformats.org/officeDocument/2006/relationships/hyperlink" Target="https://docs.dapr.io/developing-applications/building-blocks/distributed-lock/distributed-lock-api-overview/" TargetMode="External"/><Relationship Id="rId5" Type="http://schemas.openxmlformats.org/officeDocument/2006/relationships/hyperlink" Target="https://docs.dapr.io/developing-applications/building-blocks/pubsub/pubsub-overview/" TargetMode="External"/><Relationship Id="rId10" Type="http://schemas.openxmlformats.org/officeDocument/2006/relationships/hyperlink" Target="https://docs.dapr.io/developing-applications/building-blocks/configuration/configuration-api-overview/" TargetMode="External"/><Relationship Id="rId4" Type="http://schemas.openxmlformats.org/officeDocument/2006/relationships/hyperlink" Target="https://docs.dapr.io/developing-applications/building-blocks/state-management/state-management-overview/" TargetMode="External"/><Relationship Id="rId9" Type="http://schemas.openxmlformats.org/officeDocument/2006/relationships/hyperlink" Target="https://docs.dapr.io/developing-applications/building-blocks/secrets/secrets-overview/"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bing.com/search?q=Dapr+Workflows+caracter%C3%ADsticas" TargetMode="External"/><Relationship Id="rId3" Type="http://schemas.openxmlformats.org/officeDocument/2006/relationships/hyperlink" Target="https://www2.deloitte.com/es/es/blog/todo-tecnologia/2022/que-son-las-azure-durable-functions.html" TargetMode="External"/><Relationship Id="rId7" Type="http://schemas.openxmlformats.org/officeDocument/2006/relationships/hyperlink" Target="https://docs.dapr.io/developing-applications/building-blocks/workflow/workflow-overview/"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learn.microsoft.com/es-es/azure/aks/dapr-workflow" TargetMode="External"/><Relationship Id="rId5" Type="http://schemas.openxmlformats.org/officeDocument/2006/relationships/hyperlink" Target="https://learn.microsoft.com/es-es/dotnet/architecture/serverless/durable-azure-functions" TargetMode="External"/><Relationship Id="rId4" Type="http://schemas.openxmlformats.org/officeDocument/2006/relationships/hyperlink" Target="https://learn.microsoft.com/es-es/azure/azure-functions/durable/durable-functions-overview"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learn.microsoft.com/es-es/azure/azure-functions/durable/quickstart-java" TargetMode="External"/><Relationship Id="rId13" Type="http://schemas.openxmlformats.org/officeDocument/2006/relationships/hyperlink" Target="https://learn.microsoft.com/es-es/azure/azure-functions/durable/durable-functions-external-events" TargetMode="External"/><Relationship Id="rId3" Type="http://schemas.openxmlformats.org/officeDocument/2006/relationships/hyperlink" Target="https://learn.microsoft.com/es-es/azure/azure-functions/durable/durable-functions-create-first-csharp" TargetMode="External"/><Relationship Id="rId7" Type="http://schemas.openxmlformats.org/officeDocument/2006/relationships/hyperlink" Target="https://learn.microsoft.com/es-es/azure/azure-functions/durable/quickstart-powershell-vscode" TargetMode="External"/><Relationship Id="rId12" Type="http://schemas.openxmlformats.org/officeDocument/2006/relationships/hyperlink" Target="https://learn.microsoft.com/es-es/azure/azure-functions/durable/durable-functions-timer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learn.microsoft.com/es-es/azure/azure-functions/durable/quickstart-python-vscode" TargetMode="External"/><Relationship Id="rId11" Type="http://schemas.openxmlformats.org/officeDocument/2006/relationships/hyperlink" Target="https://learn.microsoft.com/es-es/azure/azure-functions/functions-bindings-timer" TargetMode="External"/><Relationship Id="rId5" Type="http://schemas.openxmlformats.org/officeDocument/2006/relationships/hyperlink" Target="https://learn.microsoft.com/es-es/azure/azure-functions/durable/quickstart-ts-vscode" TargetMode="External"/><Relationship Id="rId10" Type="http://schemas.openxmlformats.org/officeDocument/2006/relationships/hyperlink" Target="https://learn.microsoft.com/es-es/azure/azure-functions/durable/durable-functions-http-features" TargetMode="External"/><Relationship Id="rId4" Type="http://schemas.openxmlformats.org/officeDocument/2006/relationships/hyperlink" Target="https://learn.microsoft.com/es-es/azure/azure-functions/durable/quickstart-js-vscode" TargetMode="External"/><Relationship Id="rId9" Type="http://schemas.openxmlformats.org/officeDocument/2006/relationships/hyperlink" Target="https://learn.microsoft.com/es-es/azure/azure-functions/durable/durable-functions-bindings#orchestration-clien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Azure/durabletask"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opensource.microsoft.com/codeofconduct/" TargetMode="External"/><Relationship Id="rId5" Type="http://schemas.openxmlformats.org/officeDocument/2006/relationships/hyperlink" Target="https://azure.microsoft.com/services/functions/" TargetMode="External"/><Relationship Id="rId4" Type="http://schemas.openxmlformats.org/officeDocument/2006/relationships/hyperlink" Target="https://docs.microsoft.com/azure/azure-functions/durable/durable-functions-overview"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s-es/azure/azure-functions/durable/durable-functions-code-constraint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pricing/details/functions/"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learn.microsoft.com/es-es/azure/azure-functions/durable/durable-functions-billing" TargetMode="External"/><Relationship Id="rId4" Type="http://schemas.openxmlformats.org/officeDocument/2006/relationships/hyperlink" Target="https://learn.microsoft.com/es-es/azure/azure-functions/consumption-pla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2999357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317088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err="1"/>
              <a:t>Dapr</a:t>
            </a:r>
            <a:r>
              <a:rPr lang="es-ES"/>
              <a:t>: </a:t>
            </a:r>
            <a:r>
              <a:rPr lang="es-ES" err="1"/>
              <a:t>Distributed</a:t>
            </a:r>
            <a:r>
              <a:rPr lang="es-ES"/>
              <a:t> Application Runtime</a:t>
            </a:r>
          </a:p>
          <a:p>
            <a:r>
              <a:rPr lang="es-ES"/>
              <a:t>Es un conjunto de </a:t>
            </a:r>
            <a:r>
              <a:rPr lang="es-ES" err="1"/>
              <a:t>APIs</a:t>
            </a:r>
            <a:r>
              <a:rPr lang="es-ES"/>
              <a:t> que permiten a los desarrolladores implementar aplicaciones de microservicios portables y confiables.</a:t>
            </a:r>
          </a:p>
          <a:p>
            <a:r>
              <a:rPr lang="es-ES"/>
              <a:t>Podemos trabajar con </a:t>
            </a:r>
          </a:p>
          <a:p>
            <a:pPr marL="171450" indent="-171450">
              <a:buFont typeface="Arial" panose="020B0604020202020204" pitchFamily="34" charset="0"/>
              <a:buChar char="•"/>
            </a:pPr>
            <a:r>
              <a:rPr lang="es-ES" err="1"/>
              <a:t>State</a:t>
            </a:r>
            <a:r>
              <a:rPr lang="es-ES"/>
              <a:t> Management.</a:t>
            </a:r>
          </a:p>
          <a:p>
            <a:pPr marL="171450" indent="-171450">
              <a:buFont typeface="Arial" panose="020B0604020202020204" pitchFamily="34" charset="0"/>
              <a:buChar char="•"/>
            </a:pPr>
            <a:r>
              <a:rPr lang="es-ES"/>
              <a:t>Secretos.</a:t>
            </a:r>
          </a:p>
          <a:p>
            <a:pPr marL="171450" indent="-171450">
              <a:buFont typeface="Arial" panose="020B0604020202020204" pitchFamily="34" charset="0"/>
              <a:buChar char="•"/>
            </a:pPr>
            <a:r>
              <a:rPr lang="es-ES"/>
              <a:t>Patrón pub/sub.</a:t>
            </a:r>
          </a:p>
          <a:p>
            <a:pPr marL="171450" indent="-171450">
              <a:buFont typeface="Arial" panose="020B0604020202020204" pitchFamily="34" charset="0"/>
              <a:buChar char="•"/>
            </a:pPr>
            <a:r>
              <a:rPr lang="es-ES" err="1"/>
              <a:t>Etc</a:t>
            </a:r>
            <a:r>
              <a:rPr lang="es-ES"/>
              <a:t>…</a:t>
            </a:r>
          </a:p>
          <a:p>
            <a:pPr marL="0" indent="0">
              <a:buFont typeface="Arial" panose="020B0604020202020204" pitchFamily="34" charset="0"/>
              <a:buNone/>
            </a:pPr>
            <a:r>
              <a:rPr lang="es-ES"/>
              <a:t>El objetivo de </a:t>
            </a:r>
            <a:r>
              <a:rPr lang="es-ES" err="1"/>
              <a:t>Dapr</a:t>
            </a:r>
            <a:r>
              <a:rPr lang="es-ES"/>
              <a:t> es proporcionar fiabilidad, resiliencia a través de reintentos, marcha atrás, </a:t>
            </a:r>
            <a:r>
              <a:rPr lang="es-ES" err="1"/>
              <a:t>circuit</a:t>
            </a:r>
            <a:r>
              <a:rPr lang="es-ES"/>
              <a:t> breaker. Las comunicaciones están son seguras, ya que se encuentran encriptadas </a:t>
            </a:r>
            <a:r>
              <a:rPr lang="es-ES" err="1"/>
              <a:t>mTLS</a:t>
            </a:r>
            <a:r>
              <a:rPr lang="es-ES"/>
              <a:t>. Al final tenemos una aplicación realmente portable</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451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Todas estas características se realizan gracias al sidecar </a:t>
            </a:r>
            <a:r>
              <a:rPr lang="es-ES" err="1"/>
              <a:t>process</a:t>
            </a:r>
            <a:endParaRPr lang="es-ES"/>
          </a:p>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350975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strike="noStrike">
                <a:solidFill>
                  <a:srgbClr val="3176D9"/>
                </a:solidFill>
                <a:effectLst/>
                <a:hlinkClick r:id="rId3"/>
              </a:rPr>
              <a:t>Service-to-service invocation</a:t>
            </a:r>
            <a:r>
              <a:rPr lang="en-US" b="1" u="none" strike="noStrike">
                <a:solidFill>
                  <a:srgbClr val="3176D9"/>
                </a:solidFill>
                <a:effectLst/>
              </a:rPr>
              <a:t> </a:t>
            </a:r>
            <a:r>
              <a:rPr lang="en-US" b="0">
                <a:effectLst/>
              </a:rPr>
              <a:t>Service invocation enables applications to communicate with each other through well-known endpoints in the form of http or </a:t>
            </a:r>
            <a:r>
              <a:rPr lang="en-US" b="0" err="1">
                <a:effectLst/>
              </a:rPr>
              <a:t>gRPC</a:t>
            </a:r>
            <a:r>
              <a:rPr lang="en-US" b="0">
                <a:effectLst/>
              </a:rPr>
              <a:t> messages. </a:t>
            </a:r>
            <a:r>
              <a:rPr lang="en-US" b="0" err="1">
                <a:effectLst/>
              </a:rPr>
              <a:t>Dapr</a:t>
            </a:r>
            <a:r>
              <a:rPr lang="en-US" b="0">
                <a:effectLst/>
              </a:rPr>
              <a:t> provides an endpoint that acts as a combination of a reverse proxy with built-in service discovery, while leveraging built-in distributed tracing and error handling.</a:t>
            </a:r>
          </a:p>
          <a:p>
            <a:r>
              <a:rPr lang="en-US" b="1" u="none" strike="noStrike">
                <a:solidFill>
                  <a:srgbClr val="3176D9"/>
                </a:solidFill>
                <a:effectLst/>
                <a:hlinkClick r:id="rId4"/>
              </a:rPr>
              <a:t>State management</a:t>
            </a:r>
            <a:r>
              <a:rPr lang="en-US" b="0" u="none" strike="noStrike">
                <a:solidFill>
                  <a:srgbClr val="3176D9"/>
                </a:solidFill>
                <a:effectLst/>
              </a:rPr>
              <a:t> </a:t>
            </a:r>
            <a:r>
              <a:rPr lang="en-US" b="0">
                <a:effectLst/>
              </a:rPr>
              <a:t>Application state is anything an application wants to preserve beyond a single session. </a:t>
            </a:r>
            <a:r>
              <a:rPr lang="en-US" b="0" err="1">
                <a:effectLst/>
              </a:rPr>
              <a:t>Dapr</a:t>
            </a:r>
            <a:r>
              <a:rPr lang="en-US" b="0">
                <a:effectLst/>
              </a:rPr>
              <a:t> provides a key/value-based state and query APIs with pluggable state stores for persistence.</a:t>
            </a:r>
          </a:p>
          <a:p>
            <a:r>
              <a:rPr lang="en-US" b="1" u="none" strike="noStrike">
                <a:solidFill>
                  <a:srgbClr val="3176D9"/>
                </a:solidFill>
                <a:effectLst/>
                <a:hlinkClick r:id="rId5"/>
              </a:rPr>
              <a:t>Publish and subscribe</a:t>
            </a:r>
            <a:r>
              <a:rPr lang="en-US" b="0">
                <a:effectLst/>
              </a:rPr>
              <a:t> Pub/Sub is a loosely coupled messaging pattern where senders (or publishers) publish messages to a topic, to which subscribers subscribe. </a:t>
            </a:r>
            <a:r>
              <a:rPr lang="en-US" b="0" err="1">
                <a:effectLst/>
              </a:rPr>
              <a:t>Dapr</a:t>
            </a:r>
            <a:r>
              <a:rPr lang="en-US" b="0">
                <a:effectLst/>
              </a:rPr>
              <a:t> supports the pub/sub pattern between applications.</a:t>
            </a:r>
          </a:p>
          <a:p>
            <a:r>
              <a:rPr lang="en-US" b="1" u="none" strike="noStrike">
                <a:solidFill>
                  <a:srgbClr val="3176D9"/>
                </a:solidFill>
                <a:effectLst/>
                <a:hlinkClick r:id="rId6"/>
              </a:rPr>
              <a:t>Bindings</a:t>
            </a:r>
            <a:r>
              <a:rPr lang="en-US" b="0">
                <a:effectLst/>
              </a:rPr>
              <a:t> A binding provides a bi-directional connection to an external cloud/on-premise service or system. </a:t>
            </a:r>
            <a:r>
              <a:rPr lang="en-US" b="0" err="1">
                <a:effectLst/>
              </a:rPr>
              <a:t>Dapr</a:t>
            </a:r>
            <a:r>
              <a:rPr lang="en-US" b="0">
                <a:effectLst/>
              </a:rPr>
              <a:t> allows you to invoke the external service through the </a:t>
            </a:r>
            <a:r>
              <a:rPr lang="en-US" b="0" err="1">
                <a:effectLst/>
              </a:rPr>
              <a:t>Dapr</a:t>
            </a:r>
            <a:r>
              <a:rPr lang="en-US" b="0">
                <a:effectLst/>
              </a:rPr>
              <a:t> binding API, and it allows your application to be triggered by events sent by the connected service.</a:t>
            </a:r>
          </a:p>
          <a:p>
            <a:r>
              <a:rPr lang="en-US" b="1" u="none" strike="noStrike">
                <a:solidFill>
                  <a:srgbClr val="3176D9"/>
                </a:solidFill>
                <a:effectLst/>
                <a:hlinkClick r:id="rId7"/>
              </a:rPr>
              <a:t>Actors</a:t>
            </a:r>
            <a:r>
              <a:rPr lang="en-US" b="0">
                <a:effectLst/>
              </a:rPr>
              <a:t> An actor is an isolated, independent unit of compute and state with single-threaded execution. </a:t>
            </a:r>
            <a:r>
              <a:rPr lang="en-US" b="0" err="1">
                <a:effectLst/>
              </a:rPr>
              <a:t>Dapr</a:t>
            </a:r>
            <a:r>
              <a:rPr lang="en-US" b="0">
                <a:effectLst/>
              </a:rPr>
              <a:t> provides an actor implementation based on the virtual actor pattern which provides a single-threaded programming model and where actors are garbage collected when not in use.</a:t>
            </a:r>
          </a:p>
          <a:p>
            <a:r>
              <a:rPr lang="en-US" b="1" u="none" strike="noStrike">
                <a:solidFill>
                  <a:srgbClr val="3176D9"/>
                </a:solidFill>
                <a:effectLst/>
                <a:hlinkClick r:id="rId8"/>
              </a:rPr>
              <a:t>Observability</a:t>
            </a:r>
            <a:r>
              <a:rPr lang="en-US" b="0">
                <a:effectLst/>
              </a:rPr>
              <a:t> </a:t>
            </a:r>
            <a:r>
              <a:rPr lang="en-US" b="0" err="1">
                <a:effectLst/>
              </a:rPr>
              <a:t>Dapr</a:t>
            </a:r>
            <a:r>
              <a:rPr lang="en-US" b="0">
                <a:effectLst/>
              </a:rPr>
              <a:t> system components and runtime emit metrics, logs, and traces to debug, operate and monitor </a:t>
            </a:r>
            <a:r>
              <a:rPr lang="en-US" b="0" err="1">
                <a:effectLst/>
              </a:rPr>
              <a:t>Dapr</a:t>
            </a:r>
            <a:r>
              <a:rPr lang="en-US" b="0">
                <a:effectLst/>
              </a:rPr>
              <a:t> system services, components and user applications.</a:t>
            </a:r>
          </a:p>
          <a:p>
            <a:r>
              <a:rPr lang="en-US" b="1" u="none" strike="noStrike">
                <a:solidFill>
                  <a:srgbClr val="3176D9"/>
                </a:solidFill>
                <a:effectLst/>
                <a:hlinkClick r:id="rId9"/>
              </a:rPr>
              <a:t>Secrets</a:t>
            </a:r>
            <a:r>
              <a:rPr lang="en-US" b="0">
                <a:effectLst/>
              </a:rPr>
              <a:t> </a:t>
            </a:r>
            <a:r>
              <a:rPr lang="en-US" b="0" err="1">
                <a:effectLst/>
              </a:rPr>
              <a:t>Dapr</a:t>
            </a:r>
            <a:r>
              <a:rPr lang="en-US" b="0">
                <a:effectLst/>
              </a:rPr>
              <a:t> provides a secrets building block API and integrates with secret stores such as public cloud stores, local stores and Kubernetes to store the secrets. Services can call the secrets API to retrieve secrets, for example to get a connection string to a database.</a:t>
            </a:r>
          </a:p>
          <a:p>
            <a:r>
              <a:rPr lang="en-US" b="1" u="none" strike="noStrike">
                <a:solidFill>
                  <a:srgbClr val="3176D9"/>
                </a:solidFill>
                <a:effectLst/>
                <a:hlinkClick r:id="rId10"/>
              </a:rPr>
              <a:t>Configuration</a:t>
            </a:r>
            <a:r>
              <a:rPr lang="en-US" b="0">
                <a:effectLst/>
              </a:rPr>
              <a:t> The Configuration API enables you to retrieve and subscribe to application configuration items for supported configuration stores. This enables an application to retrieve specific configuration information, for example, at start up or when configuration changes are made in the store.</a:t>
            </a:r>
            <a:endParaRPr lang="en-US" b="0" u="none" strike="noStrike">
              <a:solidFill>
                <a:srgbClr val="3176D9"/>
              </a:solidFill>
              <a:effectLst/>
              <a:hlinkClick r:id="rId11"/>
            </a:endParaRPr>
          </a:p>
          <a:p>
            <a:r>
              <a:rPr lang="en-US" b="1" u="none" strike="noStrike">
                <a:solidFill>
                  <a:srgbClr val="3176D9"/>
                </a:solidFill>
                <a:effectLst/>
                <a:hlinkClick r:id="rId11"/>
              </a:rPr>
              <a:t>Distributed lock</a:t>
            </a:r>
            <a:r>
              <a:rPr lang="en-US" b="0">
                <a:effectLst/>
              </a:rPr>
              <a:t> The distributed lock API enables you to take a lock on a resource so that multiple instances of an application can access the resource without conflicts and provide consistency guarantees.</a:t>
            </a:r>
          </a:p>
          <a:p>
            <a:r>
              <a:rPr lang="en-US" b="1" u="none" strike="noStrike">
                <a:solidFill>
                  <a:srgbClr val="3176D9"/>
                </a:solidFill>
                <a:effectLst/>
                <a:hlinkClick r:id="rId12"/>
              </a:rPr>
              <a:t>Workflows</a:t>
            </a:r>
            <a:r>
              <a:rPr lang="en-US" b="0">
                <a:effectLst/>
              </a:rPr>
              <a:t> The Workflow API enables you to define long running, persistent processes or data flows that span multiple microservices using </a:t>
            </a:r>
            <a:r>
              <a:rPr lang="en-US" b="0" err="1">
                <a:effectLst/>
              </a:rPr>
              <a:t>Dapr</a:t>
            </a:r>
            <a:r>
              <a:rPr lang="en-US" b="0">
                <a:effectLst/>
              </a:rPr>
              <a:t> workflows or workflow components. The Workflow API can be combined with other </a:t>
            </a:r>
            <a:r>
              <a:rPr lang="en-US" b="0" err="1">
                <a:effectLst/>
              </a:rPr>
              <a:t>Dapr</a:t>
            </a:r>
            <a:r>
              <a:rPr lang="en-US" b="0">
                <a:effectLst/>
              </a:rPr>
              <a:t> API building blocks. For example, a workflow can call another service with service invocation or retrieve secrets, providing flexibility and portability.</a:t>
            </a:r>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19</a:t>
            </a:fld>
            <a:endParaRPr lang="es-ES_tradnl"/>
          </a:p>
        </p:txBody>
      </p:sp>
    </p:spTree>
    <p:extLst>
      <p:ext uri="{BB962C8B-B14F-4D97-AF65-F5344CB8AC3E}">
        <p14:creationId xmlns:p14="http://schemas.microsoft.com/office/powerpoint/2010/main" val="168778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20</a:t>
            </a:fld>
            <a:endParaRPr lang="en-US"/>
          </a:p>
        </p:txBody>
      </p:sp>
    </p:spTree>
    <p:extLst>
      <p:ext uri="{BB962C8B-B14F-4D97-AF65-F5344CB8AC3E}">
        <p14:creationId xmlns:p14="http://schemas.microsoft.com/office/powerpoint/2010/main" val="38285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21</a:t>
            </a:fld>
            <a:endParaRPr lang="en-US"/>
          </a:p>
        </p:txBody>
      </p:sp>
    </p:spTree>
    <p:extLst>
      <p:ext uri="{BB962C8B-B14F-4D97-AF65-F5344CB8AC3E}">
        <p14:creationId xmlns:p14="http://schemas.microsoft.com/office/powerpoint/2010/main" val="334024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22</a:t>
            </a:fld>
            <a:endParaRPr lang="en-US"/>
          </a:p>
        </p:txBody>
      </p:sp>
    </p:spTree>
    <p:extLst>
      <p:ext uri="{BB962C8B-B14F-4D97-AF65-F5344CB8AC3E}">
        <p14:creationId xmlns:p14="http://schemas.microsoft.com/office/powerpoint/2010/main" val="3221446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workflow makes it easy for developers to write business logic and integrations in a reliable way. Since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workflows are stateful, they support long-running and fault-tolerant applications, ideal for orchestrating microservices.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workflow works seamlessly with other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building blocks, such as service invocation, pub/sub, state management, and bindings.</a:t>
            </a:r>
          </a:p>
          <a:p>
            <a:pPr algn="l"/>
            <a:r>
              <a:rPr lang="en-US" b="0" i="0">
                <a:solidFill>
                  <a:srgbClr val="222222"/>
                </a:solidFill>
                <a:effectLst/>
                <a:latin typeface="open sans" panose="020B0606030504020204" pitchFamily="34" charset="0"/>
              </a:rPr>
              <a:t>The durable, resilient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Workflow capability:</a:t>
            </a:r>
          </a:p>
          <a:p>
            <a:pPr algn="l">
              <a:buFont typeface="Arial" panose="020B0604020202020204" pitchFamily="34" charset="0"/>
              <a:buChar char="•"/>
            </a:pPr>
            <a:r>
              <a:rPr lang="en-US" b="0" i="0">
                <a:solidFill>
                  <a:srgbClr val="222222"/>
                </a:solidFill>
                <a:effectLst/>
                <a:latin typeface="open sans" panose="020B0606030504020204" pitchFamily="34" charset="0"/>
              </a:rPr>
              <a:t>Offers a built-in workflow runtime for driving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Workflow execution.</a:t>
            </a:r>
          </a:p>
          <a:p>
            <a:pPr algn="l">
              <a:buFont typeface="Arial" panose="020B0604020202020204" pitchFamily="34" charset="0"/>
              <a:buChar char="•"/>
            </a:pPr>
            <a:r>
              <a:rPr lang="en-US" b="0" i="0">
                <a:solidFill>
                  <a:srgbClr val="222222"/>
                </a:solidFill>
                <a:effectLst/>
                <a:latin typeface="open sans" panose="020B0606030504020204" pitchFamily="34" charset="0"/>
              </a:rPr>
              <a:t>Provides SDKs for authoring workflows in code, using any language.</a:t>
            </a:r>
          </a:p>
          <a:p>
            <a:pPr algn="l">
              <a:buFont typeface="Arial" panose="020B0604020202020204" pitchFamily="34" charset="0"/>
              <a:buChar char="•"/>
            </a:pPr>
            <a:r>
              <a:rPr lang="en-US" b="0" i="0">
                <a:solidFill>
                  <a:srgbClr val="222222"/>
                </a:solidFill>
                <a:effectLst/>
                <a:latin typeface="open sans" panose="020B0606030504020204" pitchFamily="34" charset="0"/>
              </a:rPr>
              <a:t>Provides HTTP and </a:t>
            </a:r>
            <a:r>
              <a:rPr lang="en-US" b="0" i="0" err="1">
                <a:solidFill>
                  <a:srgbClr val="222222"/>
                </a:solidFill>
                <a:effectLst/>
                <a:latin typeface="open sans" panose="020B0606030504020204" pitchFamily="34" charset="0"/>
              </a:rPr>
              <a:t>gRPC</a:t>
            </a:r>
            <a:r>
              <a:rPr lang="en-US" b="0" i="0">
                <a:solidFill>
                  <a:srgbClr val="222222"/>
                </a:solidFill>
                <a:effectLst/>
                <a:latin typeface="open sans" panose="020B0606030504020204" pitchFamily="34" charset="0"/>
              </a:rPr>
              <a:t> APIs for managing workflows (start, query, pause/resume, raise event, terminate, purge).</a:t>
            </a:r>
          </a:p>
          <a:p>
            <a:pPr algn="l">
              <a:buFont typeface="Arial" panose="020B0604020202020204" pitchFamily="34" charset="0"/>
              <a:buChar char="•"/>
            </a:pPr>
            <a:r>
              <a:rPr lang="en-US" b="0" i="0">
                <a:solidFill>
                  <a:srgbClr val="222222"/>
                </a:solidFill>
                <a:effectLst/>
                <a:latin typeface="open sans" panose="020B0606030504020204" pitchFamily="34" charset="0"/>
              </a:rPr>
              <a:t>Integrates with any other workflow runtime via workflow components.</a:t>
            </a:r>
          </a:p>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23</a:t>
            </a:fld>
            <a:endParaRPr lang="en-US"/>
          </a:p>
        </p:txBody>
      </p:sp>
    </p:spTree>
    <p:extLst>
      <p:ext uri="{BB962C8B-B14F-4D97-AF65-F5344CB8AC3E}">
        <p14:creationId xmlns:p14="http://schemas.microsoft.com/office/powerpoint/2010/main" val="3720106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24</a:t>
            </a:fld>
            <a:endParaRPr lang="en-US"/>
          </a:p>
        </p:txBody>
      </p:sp>
    </p:spTree>
    <p:extLst>
      <p:ext uri="{BB962C8B-B14F-4D97-AF65-F5344CB8AC3E}">
        <p14:creationId xmlns:p14="http://schemas.microsoft.com/office/powerpoint/2010/main" val="72183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25</a:t>
            </a:fld>
            <a:endParaRPr lang="en-US"/>
          </a:p>
        </p:txBody>
      </p:sp>
    </p:spTree>
    <p:extLst>
      <p:ext uri="{BB962C8B-B14F-4D97-AF65-F5344CB8AC3E}">
        <p14:creationId xmlns:p14="http://schemas.microsoft.com/office/powerpoint/2010/main" val="2390285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a:solidFill>
                  <a:srgbClr val="161616"/>
                </a:solidFill>
                <a:effectLst/>
                <a:latin typeface="Segoe UI" panose="020B0502040204020203" pitchFamily="34" charset="0"/>
              </a:rPr>
              <a:t>¿Qué es Durable </a:t>
            </a:r>
            <a:r>
              <a:rPr lang="es-ES" b="1" i="0" err="1">
                <a:solidFill>
                  <a:srgbClr val="161616"/>
                </a:solidFill>
                <a:effectLst/>
                <a:latin typeface="Segoe UI" panose="020B0502040204020203" pitchFamily="34" charset="0"/>
              </a:rPr>
              <a:t>Functions</a:t>
            </a:r>
            <a:r>
              <a:rPr lang="es-ES" b="1" i="0">
                <a:solidFill>
                  <a:srgbClr val="161616"/>
                </a:solidFill>
                <a:effectLst/>
                <a:latin typeface="Segoe UI" panose="020B0502040204020203" pitchFamily="34" charset="0"/>
              </a:rPr>
              <a:t>?</a:t>
            </a:r>
          </a:p>
          <a:p>
            <a:pPr algn="l"/>
            <a:r>
              <a:rPr lang="es-ES" b="0" i="0">
                <a:solidFill>
                  <a:srgbClr val="161616"/>
                </a:solidFill>
                <a:effectLst/>
                <a:latin typeface="Segoe UI" panose="020B0502040204020203" pitchFamily="34" charset="0"/>
              </a:rPr>
              <a:t>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le permite implementar funciones complejas con estado en un entorno sin servidor.</a:t>
            </a:r>
          </a:p>
          <a:p>
            <a:pPr algn="l"/>
            <a:r>
              <a:rPr lang="es-ES" b="0" i="0">
                <a:solidFill>
                  <a:srgbClr val="161616"/>
                </a:solidFill>
                <a:effectLst/>
                <a:latin typeface="Segoe UI" panose="020B0502040204020203" pitchFamily="34" charset="0"/>
              </a:rPr>
              <a:t>En el escenario de ejemplo, la empresa actualmente sigue un proceso de aprobación manual para las propuestas de diseño de proyectos. El proceso tiene varios pasos y cada uno puede tener una duración diferente. La implementación de un proceso automatizado interno es compleja y costosa. Coordinar cada paso requiere esfuerzo. Además, debe ser capaz de incorporar una lógica personalizada en el flujo de trabajo.</a:t>
            </a:r>
          </a:p>
          <a:p>
            <a:pPr algn="l"/>
            <a:r>
              <a:rPr lang="es-ES" b="0" i="0">
                <a:solidFill>
                  <a:srgbClr val="161616"/>
                </a:solidFill>
                <a:effectLst/>
                <a:latin typeface="Segoe UI" panose="020B0502040204020203" pitchFamily="34" charset="0"/>
              </a:rPr>
              <a:t>En esta unidad, conocerá las ventajas de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Obtendrá información sobre los distintos tipos de función y los conceptos clave asociados con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a:t>
            </a:r>
          </a:p>
          <a:p>
            <a:endParaRPr lang="es-ES"/>
          </a:p>
          <a:p>
            <a:pPr algn="l"/>
            <a:r>
              <a:rPr lang="es-ES" b="1" i="0">
                <a:solidFill>
                  <a:srgbClr val="161616"/>
                </a:solidFill>
                <a:effectLst/>
                <a:latin typeface="Segoe UI" panose="020B0502040204020203" pitchFamily="34" charset="0"/>
              </a:rPr>
              <a:t>Durable </a:t>
            </a:r>
            <a:r>
              <a:rPr lang="es-ES" b="1" i="0" err="1">
                <a:solidFill>
                  <a:srgbClr val="161616"/>
                </a:solidFill>
                <a:effectLst/>
                <a:latin typeface="Segoe UI" panose="020B0502040204020203" pitchFamily="34" charset="0"/>
              </a:rPr>
              <a:t>Functions</a:t>
            </a:r>
            <a:endParaRPr lang="es-ES" b="1" i="0">
              <a:solidFill>
                <a:srgbClr val="161616"/>
              </a:solidFill>
              <a:effectLst/>
              <a:latin typeface="Segoe UI" panose="020B0502040204020203" pitchFamily="34" charset="0"/>
            </a:endParaRPr>
          </a:p>
          <a:p>
            <a:pPr algn="l"/>
            <a:r>
              <a:rPr lang="es-ES" b="0" i="0">
                <a:solidFill>
                  <a:srgbClr val="161616"/>
                </a:solidFill>
                <a:effectLst/>
                <a:latin typeface="Segoe UI" panose="020B0502040204020203" pitchFamily="34" charset="0"/>
              </a:rPr>
              <a:t>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es una extensión de Azure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Mientras que Azure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opera en un entorno sin estado,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puede conservar el estado entre las llamadas de función. Este enfoque le permite simplificar las ejecuciones complejas con estado en un entorno sin servidor.</a:t>
            </a:r>
          </a:p>
          <a:p>
            <a:pPr algn="l"/>
            <a:r>
              <a:rPr lang="es-ES" b="0" i="0">
                <a:solidFill>
                  <a:srgbClr val="161616"/>
                </a:solidFill>
                <a:effectLst/>
                <a:latin typeface="Segoe UI" panose="020B0502040204020203" pitchFamily="34" charset="0"/>
              </a:rPr>
              <a:t>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se escala según sea necesario y proporciona una manera rentable de implementar flujos de trabajo complejos en la nube. Estas son algunas de las ventajas de usar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a:t>
            </a:r>
          </a:p>
          <a:p>
            <a:pPr algn="l">
              <a:buFont typeface="Arial" panose="020B0604020202020204" pitchFamily="34" charset="0"/>
              <a:buChar char="•"/>
            </a:pPr>
            <a:r>
              <a:rPr lang="es-ES" b="0" i="0">
                <a:solidFill>
                  <a:srgbClr val="161616"/>
                </a:solidFill>
                <a:effectLst/>
                <a:latin typeface="Segoe UI" panose="020B0502040204020203" pitchFamily="34" charset="0"/>
              </a:rPr>
              <a:t>Permite escribir código controlado por eventos. Una función durable puede esperar de manera asincrónica uno o varios eventos externos y, luego, realizar una serie de tareas en respuesta a estos eventos.</a:t>
            </a:r>
          </a:p>
          <a:p>
            <a:pPr algn="l">
              <a:buFont typeface="Arial" panose="020B0604020202020204" pitchFamily="34" charset="0"/>
              <a:buChar char="•"/>
            </a:pPr>
            <a:r>
              <a:rPr lang="es-ES" b="0" i="0">
                <a:solidFill>
                  <a:srgbClr val="161616"/>
                </a:solidFill>
                <a:effectLst/>
                <a:latin typeface="Segoe UI" panose="020B0502040204020203" pitchFamily="34" charset="0"/>
              </a:rPr>
              <a:t>Las funciones se pueden encadenar. Puede implementar patrones comunes como distribución ramificada de salida/entrada, que usa una función para invocar a otras en paralelo y, luego, acumular los resultados.</a:t>
            </a:r>
          </a:p>
          <a:p>
            <a:pPr algn="l">
              <a:buFont typeface="Arial" panose="020B0604020202020204" pitchFamily="34" charset="0"/>
              <a:buChar char="•"/>
            </a:pPr>
            <a:r>
              <a:rPr lang="es-ES" b="0" i="0">
                <a:solidFill>
                  <a:srgbClr val="161616"/>
                </a:solidFill>
                <a:effectLst/>
                <a:latin typeface="Segoe UI" panose="020B0502040204020203" pitchFamily="34" charset="0"/>
              </a:rPr>
              <a:t>Puede organizar y coordinar funciones, y especificar el orden en que se deben ejecutar.</a:t>
            </a:r>
          </a:p>
          <a:p>
            <a:pPr algn="l">
              <a:buFont typeface="Arial" panose="020B0604020202020204" pitchFamily="34" charset="0"/>
              <a:buChar char="•"/>
            </a:pPr>
            <a:r>
              <a:rPr lang="es-ES" b="0" i="0">
                <a:solidFill>
                  <a:srgbClr val="161616"/>
                </a:solidFill>
                <a:effectLst/>
                <a:latin typeface="Segoe UI" panose="020B0502040204020203" pitchFamily="34" charset="0"/>
              </a:rPr>
              <a:t>El estado se administra de manera automática. No es necesario que escriba su propio código para guardar información de estado para una función de larga duración.</a:t>
            </a:r>
          </a:p>
          <a:p>
            <a:pPr algn="l"/>
            <a:r>
              <a:rPr lang="es-ES" b="0" i="0">
                <a:solidFill>
                  <a:srgbClr val="161616"/>
                </a:solidFill>
                <a:effectLst/>
                <a:latin typeface="Segoe UI" panose="020B0502040204020203" pitchFamily="34" charset="0"/>
              </a:rPr>
              <a:t>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le permite definir flujos de trabajo con estado mediante una </a:t>
            </a:r>
            <a:r>
              <a:rPr lang="es-ES" b="0" i="1">
                <a:solidFill>
                  <a:srgbClr val="161616"/>
                </a:solidFill>
                <a:effectLst/>
                <a:latin typeface="Segoe UI" panose="020B0502040204020203" pitchFamily="34" charset="0"/>
              </a:rPr>
              <a:t>función de orquestación</a:t>
            </a:r>
            <a:r>
              <a:rPr lang="es-ES" b="0" i="0">
                <a:solidFill>
                  <a:srgbClr val="161616"/>
                </a:solidFill>
                <a:effectLst/>
                <a:latin typeface="Segoe UI" panose="020B0502040204020203" pitchFamily="34" charset="0"/>
              </a:rPr>
              <a:t>. Una función de orquestación ofrece ventajas adicionales:</a:t>
            </a:r>
          </a:p>
          <a:p>
            <a:pPr algn="l">
              <a:buFont typeface="Arial" panose="020B0604020202020204" pitchFamily="34" charset="0"/>
              <a:buChar char="•"/>
            </a:pPr>
            <a:r>
              <a:rPr lang="es-ES" b="0" i="0">
                <a:solidFill>
                  <a:srgbClr val="161616"/>
                </a:solidFill>
                <a:effectLst/>
                <a:latin typeface="Segoe UI" panose="020B0502040204020203" pitchFamily="34" charset="0"/>
              </a:rPr>
              <a:t>Puede definir los flujos de trabajo en el código. No es necesario que escriba una descripción JSON ni usar una herramienta de diseño flujo de trabajo.</a:t>
            </a:r>
          </a:p>
          <a:p>
            <a:pPr algn="l">
              <a:buFont typeface="Arial" panose="020B0604020202020204" pitchFamily="34" charset="0"/>
              <a:buChar char="•"/>
            </a:pPr>
            <a:r>
              <a:rPr lang="es-ES" b="0" i="0">
                <a:solidFill>
                  <a:srgbClr val="161616"/>
                </a:solidFill>
                <a:effectLst/>
                <a:latin typeface="Segoe UI" panose="020B0502040204020203" pitchFamily="34" charset="0"/>
              </a:rPr>
              <a:t>Las funciones se pueden llamar de manera sincrónica y asincrónica. La salida de las funciones llamadas se guarda de manera local en variables y se usa en llamadas de función subsiguientes.</a:t>
            </a:r>
          </a:p>
          <a:p>
            <a:pPr algn="l">
              <a:buFont typeface="Arial" panose="020B0604020202020204" pitchFamily="34" charset="0"/>
              <a:buChar char="•"/>
            </a:pPr>
            <a:r>
              <a:rPr lang="es-ES" b="0" i="0">
                <a:solidFill>
                  <a:srgbClr val="161616"/>
                </a:solidFill>
                <a:effectLst/>
                <a:latin typeface="Segoe UI" panose="020B0502040204020203" pitchFamily="34" charset="0"/>
              </a:rPr>
              <a:t>Azure controla el progreso de una función de manera automática cuando la función espera. Azure puede optar por deshidratar la función y guardar su estado mientras la función espera, para conservar así los recursos y disminuir los costos. Cuando la función empieza a ejecutarse nuevamente, Azure vuelve a hidratarla y restaura su estado.</a:t>
            </a:r>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4168639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26</a:t>
            </a:fld>
            <a:endParaRPr lang="en-US"/>
          </a:p>
        </p:txBody>
      </p:sp>
    </p:spTree>
    <p:extLst>
      <p:ext uri="{BB962C8B-B14F-4D97-AF65-F5344CB8AC3E}">
        <p14:creationId xmlns:p14="http://schemas.microsoft.com/office/powerpoint/2010/main" val="51008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27</a:t>
            </a:fld>
            <a:endParaRPr lang="en-US"/>
          </a:p>
        </p:txBody>
      </p:sp>
    </p:spTree>
    <p:extLst>
      <p:ext uri="{BB962C8B-B14F-4D97-AF65-F5344CB8AC3E}">
        <p14:creationId xmlns:p14="http://schemas.microsoft.com/office/powerpoint/2010/main" val="3122332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28</a:t>
            </a:fld>
            <a:endParaRPr lang="en-US"/>
          </a:p>
        </p:txBody>
      </p:sp>
    </p:spTree>
    <p:extLst>
      <p:ext uri="{BB962C8B-B14F-4D97-AF65-F5344CB8AC3E}">
        <p14:creationId xmlns:p14="http://schemas.microsoft.com/office/powerpoint/2010/main" val="3717023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29</a:t>
            </a:fld>
            <a:endParaRPr lang="en-US"/>
          </a:p>
        </p:txBody>
      </p:sp>
    </p:spTree>
    <p:extLst>
      <p:ext uri="{BB962C8B-B14F-4D97-AF65-F5344CB8AC3E}">
        <p14:creationId xmlns:p14="http://schemas.microsoft.com/office/powerpoint/2010/main" val="3140652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30</a:t>
            </a:fld>
            <a:endParaRPr lang="en-US"/>
          </a:p>
        </p:txBody>
      </p:sp>
    </p:spTree>
    <p:extLst>
      <p:ext uri="{BB962C8B-B14F-4D97-AF65-F5344CB8AC3E}">
        <p14:creationId xmlns:p14="http://schemas.microsoft.com/office/powerpoint/2010/main" val="3052801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31</a:t>
            </a:fld>
            <a:endParaRPr lang="es-ES_tradnl"/>
          </a:p>
        </p:txBody>
      </p:sp>
    </p:spTree>
    <p:extLst>
      <p:ext uri="{BB962C8B-B14F-4D97-AF65-F5344CB8AC3E}">
        <p14:creationId xmlns:p14="http://schemas.microsoft.com/office/powerpoint/2010/main" val="4234601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a:solidFill>
                  <a:srgbClr val="000000"/>
                </a:solidFill>
                <a:effectLst/>
              </a:rPr>
              <a:t>Azure Durable </a:t>
            </a:r>
            <a:r>
              <a:rPr lang="es-ES" b="0" i="0" err="1">
                <a:solidFill>
                  <a:srgbClr val="000000"/>
                </a:solidFill>
                <a:effectLst/>
              </a:rPr>
              <a:t>Functions</a:t>
            </a:r>
            <a:r>
              <a:rPr lang="es-ES" b="0" i="0">
                <a:solidFill>
                  <a:srgbClr val="000000"/>
                </a:solidFill>
                <a:effectLst/>
              </a:rPr>
              <a:t> y </a:t>
            </a:r>
            <a:r>
              <a:rPr lang="es-ES" b="0" i="0" err="1">
                <a:solidFill>
                  <a:srgbClr val="000000"/>
                </a:solidFill>
                <a:effectLst/>
              </a:rPr>
              <a:t>Dapr</a:t>
            </a:r>
            <a:r>
              <a:rPr lang="es-ES" b="0" i="0">
                <a:solidFill>
                  <a:srgbClr val="000000"/>
                </a:solidFill>
                <a:effectLst/>
              </a:rPr>
              <a:t> </a:t>
            </a:r>
            <a:r>
              <a:rPr lang="es-ES" b="0" i="0" err="1">
                <a:solidFill>
                  <a:srgbClr val="000000"/>
                </a:solidFill>
                <a:effectLst/>
              </a:rPr>
              <a:t>Workflows</a:t>
            </a:r>
            <a:r>
              <a:rPr lang="es-ES" b="0" i="0">
                <a:solidFill>
                  <a:srgbClr val="000000"/>
                </a:solidFill>
                <a:effectLst/>
              </a:rPr>
              <a:t> son dos tecnologías que permiten la implementación de flujos de trabajo con estado en un entorno sin servidor, pero tienen algunas diferencias clave:</a:t>
            </a:r>
          </a:p>
          <a:p>
            <a:pPr algn="l"/>
            <a:r>
              <a:rPr lang="es-ES" b="1" i="0">
                <a:solidFill>
                  <a:srgbClr val="000000"/>
                </a:solidFill>
                <a:effectLst/>
                <a:hlinkClick r:id="rId3"/>
              </a:rPr>
              <a:t>Azure Durable Functions</a:t>
            </a:r>
            <a:r>
              <a:rPr lang="es-ES" b="0" i="0" baseline="30000">
                <a:solidFill>
                  <a:srgbClr val="000000"/>
                </a:solidFill>
                <a:effectLst/>
                <a:hlinkClick r:id="rId3"/>
              </a:rPr>
              <a:t>1</a:t>
            </a:r>
            <a:r>
              <a:rPr lang="es-ES" b="0" i="0" baseline="30000">
                <a:solidFill>
                  <a:srgbClr val="000000"/>
                </a:solidFill>
                <a:effectLst/>
                <a:hlinkClick r:id="rId4"/>
              </a:rPr>
              <a:t>2</a:t>
            </a:r>
            <a:r>
              <a:rPr lang="es-ES" b="0" i="0" baseline="30000">
                <a:solidFill>
                  <a:srgbClr val="000000"/>
                </a:solidFill>
                <a:effectLst/>
                <a:hlinkClick r:id="rId5"/>
              </a:rPr>
              <a:t>3</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3"/>
              </a:rPr>
              <a:t>Es un servicio </a:t>
            </a:r>
            <a:r>
              <a:rPr lang="es-ES" b="0" i="0" err="1">
                <a:solidFill>
                  <a:srgbClr val="000000"/>
                </a:solidFill>
                <a:effectLst/>
                <a:hlinkClick r:id="rId3"/>
              </a:rPr>
              <a:t>Serverless</a:t>
            </a:r>
            <a:r>
              <a:rPr lang="es-ES" b="0" i="0">
                <a:solidFill>
                  <a:srgbClr val="000000"/>
                </a:solidFill>
                <a:effectLst/>
                <a:hlinkClick r:id="rId3"/>
              </a:rPr>
              <a:t> ofrecido por Microsoft como una extensión de Azure Functions</a:t>
            </a:r>
            <a:r>
              <a:rPr lang="es-ES" b="0" i="0" baseline="30000">
                <a:solidFill>
                  <a:srgbClr val="000000"/>
                </a:solidFill>
                <a:effectLst/>
                <a:hlinkClick r:id="rId3"/>
              </a:rPr>
              <a:t>1</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3"/>
              </a:rPr>
              <a:t>Permite la implementación de flujos de trabajo con soporte para almacenar información de estado, normalmente empleadas en la automatización de procesos complejos y/o de larga duración</a:t>
            </a:r>
            <a:r>
              <a:rPr lang="es-ES" b="0" i="0" baseline="30000">
                <a:solidFill>
                  <a:srgbClr val="000000"/>
                </a:solidFill>
                <a:effectLst/>
                <a:hlinkClick r:id="rId3"/>
              </a:rPr>
              <a:t>1</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3"/>
              </a:rPr>
              <a:t>Proporciona un servicio, por defecto usando Azure Storage, para almacenar la información de estado</a:t>
            </a:r>
            <a:r>
              <a:rPr lang="es-ES" b="0" i="0" baseline="30000">
                <a:solidFill>
                  <a:srgbClr val="000000"/>
                </a:solidFill>
                <a:effectLst/>
                <a:hlinkClick r:id="rId3"/>
              </a:rPr>
              <a:t>1</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3"/>
              </a:rPr>
              <a:t>Permite la definición de flujos de trabajo en código, lo que permite una mayor flexibilidad y capacidad de personalización</a:t>
            </a:r>
            <a:r>
              <a:rPr lang="es-ES" b="0" i="0" baseline="30000">
                <a:solidFill>
                  <a:srgbClr val="000000"/>
                </a:solidFill>
                <a:effectLst/>
                <a:hlinkClick r:id="rId3"/>
              </a:rPr>
              <a:t>1</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3"/>
              </a:rPr>
              <a:t>Es open-</a:t>
            </a:r>
            <a:r>
              <a:rPr lang="es-ES" b="0" i="0" err="1">
                <a:solidFill>
                  <a:srgbClr val="000000"/>
                </a:solidFill>
                <a:effectLst/>
                <a:hlinkClick r:id="rId3"/>
              </a:rPr>
              <a:t>source</a:t>
            </a:r>
            <a:r>
              <a:rPr lang="es-ES" b="0" i="0">
                <a:solidFill>
                  <a:srgbClr val="000000"/>
                </a:solidFill>
                <a:effectLst/>
                <a:hlinkClick r:id="rId3"/>
              </a:rPr>
              <a:t> y tiene una comunidad bastante activa</a:t>
            </a:r>
            <a:r>
              <a:rPr lang="es-ES" b="0" i="0" baseline="30000">
                <a:solidFill>
                  <a:srgbClr val="000000"/>
                </a:solidFill>
                <a:effectLst/>
                <a:hlinkClick r:id="rId3"/>
              </a:rPr>
              <a:t>1</a:t>
            </a:r>
            <a:r>
              <a:rPr lang="es-ES" b="0" i="0">
                <a:solidFill>
                  <a:srgbClr val="000000"/>
                </a:solidFill>
                <a:effectLst/>
              </a:rPr>
              <a:t>.</a:t>
            </a:r>
          </a:p>
          <a:p>
            <a:pPr algn="l"/>
            <a:r>
              <a:rPr lang="es-ES" b="1" i="0" err="1">
                <a:solidFill>
                  <a:srgbClr val="000000"/>
                </a:solidFill>
                <a:effectLst/>
                <a:hlinkClick r:id="rId3"/>
              </a:rPr>
              <a:t>Dapr</a:t>
            </a:r>
            <a:r>
              <a:rPr lang="es-ES" b="1" i="0">
                <a:solidFill>
                  <a:srgbClr val="000000"/>
                </a:solidFill>
                <a:effectLst/>
                <a:hlinkClick r:id="rId3"/>
              </a:rPr>
              <a:t> Workflows</a:t>
            </a:r>
            <a:r>
              <a:rPr lang="es-ES" b="0" i="0" baseline="30000">
                <a:solidFill>
                  <a:srgbClr val="000000"/>
                </a:solidFill>
                <a:effectLst/>
                <a:hlinkClick r:id="rId6"/>
              </a:rPr>
              <a:t>4</a:t>
            </a:r>
            <a:r>
              <a:rPr lang="es-ES" b="0" i="0" baseline="30000">
                <a:solidFill>
                  <a:srgbClr val="000000"/>
                </a:solidFill>
                <a:effectLst/>
                <a:hlinkClick r:id="rId7"/>
              </a:rPr>
              <a:t>5</a:t>
            </a:r>
            <a:r>
              <a:rPr lang="es-ES" b="0" i="0" baseline="30000">
                <a:solidFill>
                  <a:srgbClr val="000000"/>
                </a:solidFill>
                <a:effectLst/>
                <a:hlinkClick r:id="rId8"/>
              </a:rPr>
              <a:t>6</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6"/>
              </a:rPr>
              <a:t>Con </a:t>
            </a:r>
            <a:r>
              <a:rPr lang="es-ES" b="0" i="0" err="1">
                <a:solidFill>
                  <a:srgbClr val="000000"/>
                </a:solidFill>
                <a:effectLst/>
                <a:hlinkClick r:id="rId6"/>
              </a:rPr>
              <a:t>Dapr</a:t>
            </a:r>
            <a:r>
              <a:rPr lang="es-ES" b="0" i="0">
                <a:solidFill>
                  <a:srgbClr val="000000"/>
                </a:solidFill>
                <a:effectLst/>
                <a:hlinkClick r:id="rId6"/>
              </a:rPr>
              <a:t> </a:t>
            </a:r>
            <a:r>
              <a:rPr lang="es-ES" b="0" i="0" err="1">
                <a:solidFill>
                  <a:srgbClr val="000000"/>
                </a:solidFill>
                <a:effectLst/>
                <a:hlinkClick r:id="rId6"/>
              </a:rPr>
              <a:t>Workflows</a:t>
            </a:r>
            <a:r>
              <a:rPr lang="es-ES" b="0" i="0">
                <a:solidFill>
                  <a:srgbClr val="000000"/>
                </a:solidFill>
                <a:effectLst/>
                <a:hlinkClick r:id="rId6"/>
              </a:rPr>
              <a:t>, puedes organizar fácilmente la mensajería, la administración de estados y la lógica de control de errores en varios microservicios</a:t>
            </a:r>
            <a:r>
              <a:rPr lang="es-ES" b="0" i="0" baseline="30000">
                <a:solidFill>
                  <a:srgbClr val="000000"/>
                </a:solidFill>
                <a:effectLst/>
                <a:hlinkClick r:id="rId6"/>
              </a:rPr>
              <a:t>4</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6"/>
              </a:rPr>
              <a:t>Puede ayudarte a crear aplicaciones de ejecución prolongada, tolerantes a errores y con estado</a:t>
            </a:r>
            <a:r>
              <a:rPr lang="es-ES" b="0" i="0" baseline="30000">
                <a:solidFill>
                  <a:srgbClr val="000000"/>
                </a:solidFill>
                <a:effectLst/>
                <a:hlinkClick r:id="rId6"/>
              </a:rPr>
              <a:t>4</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3"/>
              </a:rPr>
              <a:t>Ofrece un </a:t>
            </a:r>
            <a:r>
              <a:rPr lang="es-ES" b="0" i="0" err="1">
                <a:solidFill>
                  <a:srgbClr val="000000"/>
                </a:solidFill>
                <a:effectLst/>
                <a:hlinkClick r:id="rId3"/>
              </a:rPr>
              <a:t>runtime</a:t>
            </a:r>
            <a:r>
              <a:rPr lang="es-ES" b="0" i="0">
                <a:solidFill>
                  <a:srgbClr val="000000"/>
                </a:solidFill>
                <a:effectLst/>
                <a:hlinkClick r:id="rId3"/>
              </a:rPr>
              <a:t> integrado para controlar la ejecución del flujo de trabajo de Dapr</a:t>
            </a:r>
            <a:r>
              <a:rPr lang="es-ES" b="0" i="0" baseline="30000">
                <a:solidFill>
                  <a:srgbClr val="000000"/>
                </a:solidFill>
                <a:effectLst/>
                <a:hlinkClick r:id="rId8"/>
              </a:rPr>
              <a:t>6</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3"/>
              </a:rPr>
              <a:t>Proporciona SDK para crear flujos de trabajo en código, utilizando cualquier lenguaje</a:t>
            </a:r>
            <a:r>
              <a:rPr lang="es-ES" b="0" i="0" baseline="30000">
                <a:solidFill>
                  <a:srgbClr val="000000"/>
                </a:solidFill>
                <a:effectLst/>
                <a:hlinkClick r:id="rId8"/>
              </a:rPr>
              <a:t>6</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3"/>
              </a:rPr>
              <a:t>Proporciona API HTTP y </a:t>
            </a:r>
            <a:r>
              <a:rPr lang="es-ES" b="0" i="0" err="1">
                <a:solidFill>
                  <a:srgbClr val="000000"/>
                </a:solidFill>
                <a:effectLst/>
                <a:hlinkClick r:id="rId3"/>
              </a:rPr>
              <a:t>gRPC</a:t>
            </a:r>
            <a:r>
              <a:rPr lang="es-ES" b="0" i="0">
                <a:solidFill>
                  <a:srgbClr val="000000"/>
                </a:solidFill>
                <a:effectLst/>
                <a:hlinkClick r:id="rId3"/>
              </a:rPr>
              <a:t> para gestionar flujos de trabajo (inicio, consulta, suspensión/reanudación, finalización)</a:t>
            </a:r>
            <a:r>
              <a:rPr lang="es-ES" b="0" i="0" baseline="30000">
                <a:solidFill>
                  <a:srgbClr val="000000"/>
                </a:solidFill>
                <a:effectLst/>
                <a:hlinkClick r:id="rId8"/>
              </a:rPr>
              <a:t>6</a:t>
            </a:r>
            <a:r>
              <a:rPr lang="es-ES" b="0" i="0">
                <a:solidFill>
                  <a:srgbClr val="000000"/>
                </a:solidFill>
                <a:effectLst/>
              </a:rPr>
              <a:t>.</a:t>
            </a:r>
          </a:p>
          <a:p>
            <a:pPr algn="l">
              <a:buFont typeface="Arial" panose="020B0604020202020204" pitchFamily="34" charset="0"/>
              <a:buChar char="•"/>
            </a:pPr>
            <a:r>
              <a:rPr lang="es-ES" b="0" i="0">
                <a:solidFill>
                  <a:srgbClr val="000000"/>
                </a:solidFill>
                <a:effectLst/>
                <a:hlinkClick r:id="rId3"/>
              </a:rPr>
              <a:t>Se integra con cualquier otro tiempo de ejecución de flujos de trabajo mediante componentes de flujos de trabajo</a:t>
            </a:r>
            <a:r>
              <a:rPr lang="es-ES" b="0" i="0" baseline="30000">
                <a:solidFill>
                  <a:srgbClr val="000000"/>
                </a:solidFill>
                <a:effectLst/>
                <a:hlinkClick r:id="rId8"/>
              </a:rPr>
              <a:t>6</a:t>
            </a:r>
            <a:r>
              <a:rPr lang="es-ES" b="0" i="0">
                <a:solidFill>
                  <a:srgbClr val="000000"/>
                </a:solidFill>
                <a:effectLst/>
              </a:rPr>
              <a:t>.</a:t>
            </a:r>
          </a:p>
          <a:p>
            <a:pPr algn="l"/>
            <a:r>
              <a:rPr lang="es-ES" b="0" i="0">
                <a:solidFill>
                  <a:srgbClr val="000000"/>
                </a:solidFill>
                <a:effectLst/>
              </a:rPr>
              <a:t>En resumen, ambas tecnologías ofrecen soluciones robustas para la implementación de flujos de trabajo con estado en un entorno sin servidor. La elección entre las dos dependerá de tus necesidades específicas, como la preferencia de plataforma, el lenguaje de programación, y los requisitos de integración y personalización.</a:t>
            </a:r>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35</a:t>
            </a:fld>
            <a:endParaRPr lang="es-ES_tradnl"/>
          </a:p>
        </p:txBody>
      </p:sp>
    </p:spTree>
    <p:extLst>
      <p:ext uri="{BB962C8B-B14F-4D97-AF65-F5344CB8AC3E}">
        <p14:creationId xmlns:p14="http://schemas.microsoft.com/office/powerpoint/2010/main" val="254285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37</a:t>
            </a:fld>
            <a:endParaRPr lang="es-ES_tradnl"/>
          </a:p>
        </p:txBody>
      </p:sp>
    </p:spTree>
    <p:extLst>
      <p:ext uri="{BB962C8B-B14F-4D97-AF65-F5344CB8AC3E}">
        <p14:creationId xmlns:p14="http://schemas.microsoft.com/office/powerpoint/2010/main" val="2699882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1825425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a:solidFill>
                  <a:srgbClr val="161616"/>
                </a:solidFill>
                <a:effectLst/>
                <a:latin typeface="Segoe UI" panose="020B0502040204020203" pitchFamily="34" charset="0"/>
              </a:rPr>
              <a:t>Patrón </a:t>
            </a:r>
            <a:r>
              <a:rPr lang="es-ES" b="1" i="0" err="1">
                <a:solidFill>
                  <a:srgbClr val="161616"/>
                </a:solidFill>
                <a:effectLst/>
                <a:latin typeface="Segoe UI" panose="020B0502040204020203" pitchFamily="34" charset="0"/>
              </a:rPr>
              <a:t>nº</a:t>
            </a:r>
            <a:r>
              <a:rPr lang="es-ES" b="1" i="0">
                <a:solidFill>
                  <a:srgbClr val="161616"/>
                </a:solidFill>
                <a:effectLst/>
                <a:latin typeface="Segoe UI" panose="020B0502040204020203" pitchFamily="34" charset="0"/>
              </a:rPr>
              <a:t> 1: Encadenamiento de funciones</a:t>
            </a:r>
          </a:p>
          <a:p>
            <a:pPr algn="l"/>
            <a:r>
              <a:rPr lang="es-ES" b="0" i="0">
                <a:solidFill>
                  <a:srgbClr val="161616"/>
                </a:solidFill>
                <a:effectLst/>
                <a:latin typeface="Segoe UI" panose="020B0502040204020203" pitchFamily="34" charset="0"/>
              </a:rPr>
              <a:t>En el modelo de encadenamiento de funciones, una secuencia de funciones se ejecuta en un orden específico. Con este patrón, la salida de una función se aplica a la entrada de otra función. El uso de colas entre cada función garantiza el mantenimiento de la durabilidad y escalabilidad del sistema, aunque haya un flujo de control de una función a la siguiente.</a:t>
            </a:r>
          </a:p>
          <a:p>
            <a:pPr algn="l"/>
            <a:r>
              <a:rPr lang="es-ES" b="0" i="0">
                <a:solidFill>
                  <a:srgbClr val="161616"/>
                </a:solidFill>
                <a:effectLst/>
                <a:latin typeface="Segoe UI" panose="020B0502040204020203" pitchFamily="34" charset="0"/>
              </a:rPr>
              <a:t>Puede utilizar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para implementar el patrón de encadenamiento de funciones de forma concisa, como se muestra en el siguiente ejemplo.</a:t>
            </a:r>
          </a:p>
          <a:p>
            <a:pPr algn="l"/>
            <a:r>
              <a:rPr lang="es-ES" b="0" i="0">
                <a:solidFill>
                  <a:srgbClr val="161616"/>
                </a:solidFill>
                <a:effectLst/>
                <a:latin typeface="Segoe UI" panose="020B0502040204020203" pitchFamily="34" charset="0"/>
              </a:rPr>
              <a:t>En este ejemplo, los valores F1, F2, F3 y F4 son los nombres de otras funciones de la aplicación de funciones. Puede implementar el flujo de control mediante construcciones de código imperativas normales. El código se ejecuta de arriba hacia abajo. y puede implicar semántica de flujo de control del lenguaje ya existente, como instrucciones condicionales y bucles. Puede incluir lógica de control de errores en bloques try/catch/</a:t>
            </a:r>
            <a:r>
              <a:rPr lang="es-ES" b="0" i="0" err="1">
                <a:solidFill>
                  <a:srgbClr val="161616"/>
                </a:solidFill>
                <a:effectLst/>
                <a:latin typeface="Segoe UI" panose="020B0502040204020203" pitchFamily="34" charset="0"/>
              </a:rPr>
              <a:t>finally</a:t>
            </a:r>
            <a:r>
              <a:rPr lang="es-ES" b="0" i="0">
                <a:solidFill>
                  <a:srgbClr val="161616"/>
                </a:solidFill>
                <a:effectLst/>
                <a:latin typeface="Segoe UI" panose="020B0502040204020203" pitchFamily="34" charset="0"/>
              </a:rPr>
              <a:t>.</a:t>
            </a:r>
          </a:p>
          <a:p>
            <a:endParaRPr lang="es-ES"/>
          </a:p>
          <a:p>
            <a:pPr algn="l"/>
            <a:r>
              <a:rPr lang="es-ES" b="1" i="0">
                <a:solidFill>
                  <a:srgbClr val="161616"/>
                </a:solidFill>
                <a:effectLst/>
                <a:latin typeface="Segoe UI" panose="020B0502040204020203" pitchFamily="34" charset="0"/>
              </a:rPr>
              <a:t>Patrón </a:t>
            </a:r>
            <a:r>
              <a:rPr lang="es-ES" b="1" i="0" err="1">
                <a:solidFill>
                  <a:srgbClr val="161616"/>
                </a:solidFill>
                <a:effectLst/>
                <a:latin typeface="Segoe UI" panose="020B0502040204020203" pitchFamily="34" charset="0"/>
              </a:rPr>
              <a:t>nº</a:t>
            </a:r>
            <a:r>
              <a:rPr lang="es-ES" b="1" i="0">
                <a:solidFill>
                  <a:srgbClr val="161616"/>
                </a:solidFill>
                <a:effectLst/>
                <a:latin typeface="Segoe UI" panose="020B0502040204020203" pitchFamily="34" charset="0"/>
              </a:rPr>
              <a:t> 2: Distribución ramificada de salida y de entrada</a:t>
            </a:r>
          </a:p>
          <a:p>
            <a:pPr algn="l"/>
            <a:r>
              <a:rPr lang="es-ES" b="0" i="0">
                <a:solidFill>
                  <a:srgbClr val="161616"/>
                </a:solidFill>
                <a:effectLst/>
                <a:latin typeface="Segoe UI" panose="020B0502040204020203" pitchFamily="34" charset="0"/>
              </a:rPr>
              <a:t>En el patrón de distribución ramificada de salida y entrada, se ejecutan en paralelo varias funciones y después se espera a que todas finalicen. A menudo se realiza algún trabajo de agregación en los resultados devueltos de las funciones.</a:t>
            </a:r>
          </a:p>
          <a:p>
            <a:pPr algn="l"/>
            <a:r>
              <a:rPr lang="es-ES" b="0" i="0">
                <a:solidFill>
                  <a:srgbClr val="161616"/>
                </a:solidFill>
                <a:effectLst/>
                <a:latin typeface="Segoe UI" panose="020B0502040204020203" pitchFamily="34" charset="0"/>
              </a:rPr>
              <a:t>Con las funciones normales, puedes realizar la distribución ramificada de salida al hacer que la función envíe varios mensajes a una cola. La distribución ramificada de entrada es mucho más compleja. Para realizarla en una función normal, escribe código para realizar un seguimiento de cuándo finalizan las funciones desencadenadas por la cola y después almacenar la salida de la función.</a:t>
            </a:r>
          </a:p>
          <a:p>
            <a:pPr algn="l"/>
            <a:r>
              <a:rPr lang="es-ES" b="0" i="0">
                <a:solidFill>
                  <a:srgbClr val="161616"/>
                </a:solidFill>
                <a:effectLst/>
                <a:latin typeface="Segoe UI" panose="020B0502040204020203" pitchFamily="34" charset="0"/>
              </a:rPr>
              <a:t>La extensión de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controla este patrón con código relativamente sencillo:</a:t>
            </a:r>
          </a:p>
          <a:p>
            <a:endParaRPr lang="es-ES"/>
          </a:p>
          <a:p>
            <a:pPr algn="l"/>
            <a:r>
              <a:rPr lang="es-ES" b="1" i="0">
                <a:solidFill>
                  <a:srgbClr val="161616"/>
                </a:solidFill>
                <a:effectLst/>
                <a:latin typeface="Segoe UI" panose="020B0502040204020203" pitchFamily="34" charset="0"/>
              </a:rPr>
              <a:t>Patrón </a:t>
            </a:r>
            <a:r>
              <a:rPr lang="es-ES" b="1" i="0" err="1">
                <a:solidFill>
                  <a:srgbClr val="161616"/>
                </a:solidFill>
                <a:effectLst/>
                <a:latin typeface="Segoe UI" panose="020B0502040204020203" pitchFamily="34" charset="0"/>
              </a:rPr>
              <a:t>nº</a:t>
            </a:r>
            <a:r>
              <a:rPr lang="es-ES" b="1" i="0">
                <a:solidFill>
                  <a:srgbClr val="161616"/>
                </a:solidFill>
                <a:effectLst/>
                <a:latin typeface="Segoe UI" panose="020B0502040204020203" pitchFamily="34" charset="0"/>
              </a:rPr>
              <a:t> 3: Las API de HTTP asincrónico</a:t>
            </a:r>
          </a:p>
          <a:p>
            <a:pPr algn="l"/>
            <a:r>
              <a:rPr lang="es-ES" b="0" i="0">
                <a:solidFill>
                  <a:srgbClr val="161616"/>
                </a:solidFill>
                <a:effectLst/>
                <a:latin typeface="Segoe UI" panose="020B0502040204020203" pitchFamily="34" charset="0"/>
              </a:rPr>
              <a:t>El patrón de las API HTTP asincrónico soluciona el problema de coordinar el estado de las operaciones de larga duración con los clientes externos. Una forma habitual de implementar este patrón es que un punto de conexión HTTP desencadene la acción de larga duración. A continuación, el cliente se redirige a un punto de conexión de estado al que sondea para saber cuando finalice la operación.</a:t>
            </a:r>
          </a:p>
          <a:p>
            <a:pPr algn="l"/>
            <a:r>
              <a:rPr lang="es-ES" b="0" i="0">
                <a:solidFill>
                  <a:srgbClr val="161616"/>
                </a:solidFill>
                <a:effectLst/>
                <a:latin typeface="Segoe UI" panose="020B0502040204020203" pitchFamily="34" charset="0"/>
              </a:rPr>
              <a:t>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proporciona </a:t>
            </a:r>
            <a:r>
              <a:rPr lang="es-ES" b="1" i="0">
                <a:solidFill>
                  <a:srgbClr val="161616"/>
                </a:solidFill>
                <a:effectLst/>
                <a:latin typeface="Segoe UI" panose="020B0502040204020203" pitchFamily="34" charset="0"/>
              </a:rPr>
              <a:t>compatibilidad integrada</a:t>
            </a:r>
            <a:r>
              <a:rPr lang="es-ES" b="0" i="0">
                <a:solidFill>
                  <a:srgbClr val="161616"/>
                </a:solidFill>
                <a:effectLst/>
                <a:latin typeface="Segoe UI" panose="020B0502040204020203" pitchFamily="34" charset="0"/>
              </a:rPr>
              <a:t> con este patrón, lo que simplifica, o incluso elimina, el código que hay que escribir para interactuar con ejecuciones de funciones de larga duración. Por ejemplo, los ejemplos que se incluyen en el inicio rápido de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a:t>
            </a:r>
            <a:r>
              <a:rPr lang="es-ES" b="0" i="0" u="none" strike="noStrike">
                <a:solidFill>
                  <a:srgbClr val="161616"/>
                </a:solidFill>
                <a:effectLst/>
                <a:latin typeface="Segoe UI" panose="020B0502040204020203" pitchFamily="34" charset="0"/>
                <a:hlinkClick r:id="rId3"/>
              </a:rPr>
              <a:t>C#</a:t>
            </a:r>
            <a:r>
              <a:rPr lang="es-ES" b="0" i="0">
                <a:solidFill>
                  <a:srgbClr val="161616"/>
                </a:solidFill>
                <a:effectLst/>
                <a:latin typeface="Segoe UI" panose="020B0502040204020203" pitchFamily="34" charset="0"/>
              </a:rPr>
              <a:t>, </a:t>
            </a:r>
            <a:r>
              <a:rPr lang="es-ES" b="0" i="0" u="none" strike="noStrike">
                <a:solidFill>
                  <a:srgbClr val="161616"/>
                </a:solidFill>
                <a:effectLst/>
                <a:latin typeface="Segoe UI" panose="020B0502040204020203" pitchFamily="34" charset="0"/>
                <a:hlinkClick r:id="rId4"/>
              </a:rPr>
              <a:t>JavaScript</a:t>
            </a:r>
            <a:r>
              <a:rPr lang="es-ES" b="0" i="0">
                <a:solidFill>
                  <a:srgbClr val="161616"/>
                </a:solidFill>
                <a:effectLst/>
                <a:latin typeface="Segoe UI" panose="020B0502040204020203" pitchFamily="34" charset="0"/>
              </a:rPr>
              <a:t>, </a:t>
            </a:r>
            <a:r>
              <a:rPr lang="es-ES" b="0" i="0" u="none" strike="noStrike" err="1">
                <a:solidFill>
                  <a:srgbClr val="161616"/>
                </a:solidFill>
                <a:effectLst/>
                <a:latin typeface="Segoe UI" panose="020B0502040204020203" pitchFamily="34" charset="0"/>
                <a:hlinkClick r:id="rId5"/>
              </a:rPr>
              <a:t>TypeScript</a:t>
            </a:r>
            <a:r>
              <a:rPr lang="es-ES" b="0" i="0">
                <a:solidFill>
                  <a:srgbClr val="161616"/>
                </a:solidFill>
                <a:effectLst/>
                <a:latin typeface="Segoe UI" panose="020B0502040204020203" pitchFamily="34" charset="0"/>
              </a:rPr>
              <a:t>, </a:t>
            </a:r>
            <a:r>
              <a:rPr lang="es-ES" b="0" i="0" u="none" strike="noStrike">
                <a:solidFill>
                  <a:srgbClr val="161616"/>
                </a:solidFill>
                <a:effectLst/>
                <a:latin typeface="Segoe UI" panose="020B0502040204020203" pitchFamily="34" charset="0"/>
                <a:hlinkClick r:id="rId6"/>
              </a:rPr>
              <a:t>Python</a:t>
            </a:r>
            <a:r>
              <a:rPr lang="es-ES" b="0" i="0">
                <a:solidFill>
                  <a:srgbClr val="161616"/>
                </a:solidFill>
                <a:effectLst/>
                <a:latin typeface="Segoe UI" panose="020B0502040204020203" pitchFamily="34" charset="0"/>
              </a:rPr>
              <a:t>, </a:t>
            </a:r>
            <a:r>
              <a:rPr lang="es-ES" b="0" i="0" u="none" strike="noStrike">
                <a:solidFill>
                  <a:srgbClr val="161616"/>
                </a:solidFill>
                <a:effectLst/>
                <a:latin typeface="Segoe UI" panose="020B0502040204020203" pitchFamily="34" charset="0"/>
                <a:hlinkClick r:id="rId7"/>
              </a:rPr>
              <a:t>PowerShell</a:t>
            </a:r>
            <a:r>
              <a:rPr lang="es-ES" b="0" i="0">
                <a:solidFill>
                  <a:srgbClr val="161616"/>
                </a:solidFill>
                <a:effectLst/>
                <a:latin typeface="Segoe UI" panose="020B0502040204020203" pitchFamily="34" charset="0"/>
              </a:rPr>
              <a:t> y </a:t>
            </a:r>
            <a:r>
              <a:rPr lang="es-ES" b="0" i="0" u="none" strike="noStrike">
                <a:solidFill>
                  <a:srgbClr val="161616"/>
                </a:solidFill>
                <a:effectLst/>
                <a:latin typeface="Segoe UI" panose="020B0502040204020203" pitchFamily="34" charset="0"/>
                <a:hlinkClick r:id="rId8"/>
              </a:rPr>
              <a:t>Java</a:t>
            </a:r>
            <a:r>
              <a:rPr lang="es-ES" b="0" i="0">
                <a:solidFill>
                  <a:srgbClr val="161616"/>
                </a:solidFill>
                <a:effectLst/>
                <a:latin typeface="Segoe UI" panose="020B0502040204020203" pitchFamily="34" charset="0"/>
              </a:rPr>
              <a:t>) muestran un comando de REST simple que se puede usar para iniciar nuevas instancias de funciones del orquestador. Tras iniciar una instancia, la extensión expone las API de HTTP de </a:t>
            </a:r>
            <a:r>
              <a:rPr lang="es-ES" b="0" i="0" err="1">
                <a:solidFill>
                  <a:srgbClr val="161616"/>
                </a:solidFill>
                <a:effectLst/>
                <a:latin typeface="Segoe UI" panose="020B0502040204020203" pitchFamily="34" charset="0"/>
              </a:rPr>
              <a:t>webhook</a:t>
            </a:r>
            <a:r>
              <a:rPr lang="es-ES" b="0" i="0">
                <a:solidFill>
                  <a:srgbClr val="161616"/>
                </a:solidFill>
                <a:effectLst/>
                <a:latin typeface="Segoe UI" panose="020B0502040204020203" pitchFamily="34" charset="0"/>
              </a:rPr>
              <a:t> que consultan el estado de la función del orquestador.</a:t>
            </a:r>
          </a:p>
          <a:p>
            <a:pPr algn="l"/>
            <a:r>
              <a:rPr lang="es-ES" b="0" i="0">
                <a:solidFill>
                  <a:srgbClr val="161616"/>
                </a:solidFill>
                <a:effectLst/>
                <a:latin typeface="Segoe UI" panose="020B0502040204020203" pitchFamily="34" charset="0"/>
              </a:rPr>
              <a:t>En el ejemplo siguiente se muestran los comandos REST para iniciar un orquestador y consultar su estado. Para que el ejemplo se vea con mayor claridad se omiten algunos detalles del protocolo.</a:t>
            </a:r>
          </a:p>
          <a:p>
            <a:pPr algn="l"/>
            <a:r>
              <a:rPr lang="es-ES" b="0" i="0">
                <a:solidFill>
                  <a:srgbClr val="161616"/>
                </a:solidFill>
                <a:effectLst/>
                <a:latin typeface="Segoe UI" panose="020B0502040204020203" pitchFamily="34" charset="0"/>
              </a:rPr>
              <a:t>Dado que el entorno en tiempo de ejecución de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administra el estado, no es necesario que implemente su propio mecanismo de seguimiento del estado.</a:t>
            </a:r>
          </a:p>
          <a:p>
            <a:pPr algn="l"/>
            <a:endParaRPr lang="es-ES" b="0" i="0">
              <a:solidFill>
                <a:srgbClr val="161616"/>
              </a:solidFill>
              <a:effectLst/>
              <a:latin typeface="Segoe UI" panose="020B0502040204020203" pitchFamily="34" charset="0"/>
            </a:endParaRPr>
          </a:p>
          <a:p>
            <a:pPr algn="l"/>
            <a:r>
              <a:rPr lang="es-ES" b="0" i="0">
                <a:solidFill>
                  <a:srgbClr val="161616"/>
                </a:solidFill>
                <a:effectLst/>
                <a:latin typeface="Segoe UI" panose="020B0502040204020203" pitchFamily="34" charset="0"/>
              </a:rPr>
              <a:t>La extensión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expone las API HTTP integradas que administran orquestaciones de larga duración. Este patrón también lo puede implementar usted mismo si utiliza sus propios desencadenadores de funciones (por ejemplo, HTTP, una cola o Azure </a:t>
            </a:r>
            <a:r>
              <a:rPr lang="es-ES" b="0" i="0" err="1">
                <a:solidFill>
                  <a:srgbClr val="161616"/>
                </a:solidFill>
                <a:effectLst/>
                <a:latin typeface="Segoe UI" panose="020B0502040204020203" pitchFamily="34" charset="0"/>
              </a:rPr>
              <a:t>Event</a:t>
            </a:r>
            <a:r>
              <a:rPr lang="es-ES" b="0" i="0">
                <a:solidFill>
                  <a:srgbClr val="161616"/>
                </a:solidFill>
                <a:effectLst/>
                <a:latin typeface="Segoe UI" panose="020B0502040204020203" pitchFamily="34" charset="0"/>
              </a:rPr>
              <a:t> </a:t>
            </a:r>
            <a:r>
              <a:rPr lang="es-ES" b="0" i="0" err="1">
                <a:solidFill>
                  <a:srgbClr val="161616"/>
                </a:solidFill>
                <a:effectLst/>
                <a:latin typeface="Segoe UI" panose="020B0502040204020203" pitchFamily="34" charset="0"/>
              </a:rPr>
              <a:t>Hubs</a:t>
            </a:r>
            <a:r>
              <a:rPr lang="es-ES" b="0" i="0">
                <a:solidFill>
                  <a:srgbClr val="161616"/>
                </a:solidFill>
                <a:effectLst/>
                <a:latin typeface="Segoe UI" panose="020B0502040204020203" pitchFamily="34" charset="0"/>
              </a:rPr>
              <a:t>) y el </a:t>
            </a:r>
            <a:r>
              <a:rPr lang="es-ES" b="0" i="0" u="none" strike="noStrike">
                <a:solidFill>
                  <a:srgbClr val="161616"/>
                </a:solidFill>
                <a:effectLst/>
                <a:latin typeface="Segoe UI" panose="020B0502040204020203" pitchFamily="34" charset="0"/>
                <a:hlinkClick r:id="rId9"/>
              </a:rPr>
              <a:t>enlace del cliente de Durable</a:t>
            </a:r>
            <a:r>
              <a:rPr lang="es-ES" b="0" i="0">
                <a:solidFill>
                  <a:srgbClr val="161616"/>
                </a:solidFill>
                <a:effectLst/>
                <a:latin typeface="Segoe UI" panose="020B0502040204020203" pitchFamily="34" charset="0"/>
              </a:rPr>
              <a:t>. Por ejemplo, puede utilizar un mensaje de cola para desencadenar la terminación. O bien, puede usar un desencadenador de HTTP que esté protegido por una directiva de autenticación de Microsoft Entra, en lugar de las API HTTP integradas que usan una clave generada para la autenticación.</a:t>
            </a:r>
          </a:p>
          <a:p>
            <a:pPr algn="l"/>
            <a:r>
              <a:rPr lang="es-ES" b="0" i="0">
                <a:solidFill>
                  <a:srgbClr val="161616"/>
                </a:solidFill>
                <a:effectLst/>
                <a:latin typeface="Segoe UI" panose="020B0502040204020203" pitchFamily="34" charset="0"/>
              </a:rPr>
              <a:t>Para más información, consulte el artículo acerca de las </a:t>
            </a:r>
            <a:r>
              <a:rPr lang="es-ES" b="0" i="0" u="none" strike="noStrike">
                <a:solidFill>
                  <a:srgbClr val="161616"/>
                </a:solidFill>
                <a:effectLst/>
                <a:latin typeface="Segoe UI" panose="020B0502040204020203" pitchFamily="34" charset="0"/>
                <a:hlinkClick r:id="rId10"/>
              </a:rPr>
              <a:t>características de HTTP</a:t>
            </a:r>
            <a:r>
              <a:rPr lang="es-ES" b="0" i="0">
                <a:solidFill>
                  <a:srgbClr val="161616"/>
                </a:solidFill>
                <a:effectLst/>
                <a:latin typeface="Segoe UI" panose="020B0502040204020203" pitchFamily="34" charset="0"/>
              </a:rPr>
              <a:t>, en el que se explica cómo se pueden exponer procesos asincrónicos de larga duración a través de HTTP con la extensión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a:t>
            </a:r>
          </a:p>
          <a:p>
            <a:endParaRPr lang="es-ES"/>
          </a:p>
          <a:p>
            <a:pPr algn="l"/>
            <a:r>
              <a:rPr lang="es-ES" b="1" i="0">
                <a:solidFill>
                  <a:srgbClr val="161616"/>
                </a:solidFill>
                <a:effectLst/>
                <a:latin typeface="Segoe UI" panose="020B0502040204020203" pitchFamily="34" charset="0"/>
              </a:rPr>
              <a:t>Patrón 4: Supervisión</a:t>
            </a:r>
          </a:p>
          <a:p>
            <a:pPr algn="l"/>
            <a:r>
              <a:rPr lang="es-ES" b="0" i="0">
                <a:solidFill>
                  <a:srgbClr val="161616"/>
                </a:solidFill>
                <a:effectLst/>
                <a:latin typeface="Segoe UI" panose="020B0502040204020203" pitchFamily="34" charset="0"/>
              </a:rPr>
              <a:t>El patrón de supervisión hace referencia a un proceso flexible y periódico en un flujo de trabajo. Un ejemplo es el sondeo hasta que se cumplen condiciones específicas. Puede usar un </a:t>
            </a:r>
            <a:r>
              <a:rPr lang="es-ES" b="0" i="0" u="none" strike="noStrike">
                <a:solidFill>
                  <a:srgbClr val="161616"/>
                </a:solidFill>
                <a:effectLst/>
                <a:latin typeface="Segoe UI" panose="020B0502040204020203" pitchFamily="34" charset="0"/>
                <a:hlinkClick r:id="rId11"/>
              </a:rPr>
              <a:t>desencadenador de temporizador</a:t>
            </a:r>
            <a:r>
              <a:rPr lang="es-ES" b="0" i="0">
                <a:solidFill>
                  <a:srgbClr val="161616"/>
                </a:solidFill>
                <a:effectLst/>
                <a:latin typeface="Segoe UI" panose="020B0502040204020203" pitchFamily="34" charset="0"/>
              </a:rPr>
              <a:t> normal para solucionar un escenario simple (como un trabajo de limpieza periódico), pero el intervalo es estático y resulta más difícil administrar los ciclos de vida de las instancias. Puede usar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para crear intervalos de periodicidad flexible, administrar el ciclo de vida de las tareas y crear varios procesos de supervisión a partir de una única orquestación.</a:t>
            </a:r>
          </a:p>
          <a:p>
            <a:pPr algn="l"/>
            <a:r>
              <a:rPr lang="es-ES" b="0" i="0">
                <a:solidFill>
                  <a:srgbClr val="161616"/>
                </a:solidFill>
                <a:effectLst/>
                <a:latin typeface="Segoe UI" panose="020B0502040204020203" pitchFamily="34" charset="0"/>
              </a:rPr>
              <a:t>Un ejemplo del patrón de supervisión es invertir el escenario anterior de la API de HTTP asincrónica. En lugar de exponer un punto de conexión para que un cliente externo supervise una operación de larga duración, el monitor de larga duración consume el punto de conexión externo y espera algún cambio de estado.</a:t>
            </a:r>
          </a:p>
          <a:p>
            <a:pPr algn="l"/>
            <a:r>
              <a:rPr lang="es-ES" b="0" i="0">
                <a:solidFill>
                  <a:srgbClr val="161616"/>
                </a:solidFill>
                <a:effectLst/>
                <a:latin typeface="Segoe UI" panose="020B0502040204020203" pitchFamily="34" charset="0"/>
              </a:rPr>
              <a:t>Con unas cuantas líneas de código, puede utilizar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para crear varios monitores que observen puntos de conexión arbitrarios. Los monitores pueden finalizar la ejecución cuando se cumple una condición u otra función puede usar el cliente de orquestación durable para terminar los monitores. Puede cambiar el intervalo de </a:t>
            </a:r>
            <a:r>
              <a:rPr lang="es-ES" b="0" i="0" err="1">
                <a:solidFill>
                  <a:srgbClr val="161616"/>
                </a:solidFill>
                <a:effectLst/>
                <a:latin typeface="Segoe UI" panose="020B0502040204020203" pitchFamily="34" charset="0"/>
              </a:rPr>
              <a:t>wait</a:t>
            </a:r>
            <a:r>
              <a:rPr lang="es-ES" b="0" i="0">
                <a:solidFill>
                  <a:srgbClr val="161616"/>
                </a:solidFill>
                <a:effectLst/>
                <a:latin typeface="Segoe UI" panose="020B0502040204020203" pitchFamily="34" charset="0"/>
              </a:rPr>
              <a:t> del monitor según una condición específica (por ejemplo, retroceso exponencial).</a:t>
            </a:r>
          </a:p>
          <a:p>
            <a:endParaRPr lang="es-ES"/>
          </a:p>
          <a:p>
            <a:r>
              <a:rPr lang="es-ES" b="0" i="0">
                <a:solidFill>
                  <a:srgbClr val="161616"/>
                </a:solidFill>
                <a:effectLst/>
                <a:latin typeface="Segoe UI" panose="020B0502040204020203" pitchFamily="34" charset="0"/>
              </a:rPr>
              <a:t>Cuando se recibe una solicitud, se crea una nueva instancia de orquestación para ese identificador de trabajo. La instancia sondea un estado hasta que se cumple una condición o hasta que expira un tiempo de espera. Un temporizador durable controla el intervalo de sondeo. Después, se puede realizar trabajo adicional o puede finalizar la orquestación.</a:t>
            </a:r>
          </a:p>
          <a:p>
            <a:endParaRPr lang="es-ES" b="0" i="0">
              <a:solidFill>
                <a:srgbClr val="161616"/>
              </a:solidFill>
              <a:effectLst/>
              <a:latin typeface="Segoe UI" panose="020B0502040204020203" pitchFamily="34" charset="0"/>
            </a:endParaRPr>
          </a:p>
          <a:p>
            <a:pPr algn="l"/>
            <a:r>
              <a:rPr lang="es-ES" b="1" i="0">
                <a:solidFill>
                  <a:srgbClr val="161616"/>
                </a:solidFill>
                <a:effectLst/>
                <a:latin typeface="Segoe UI" panose="020B0502040204020203" pitchFamily="34" charset="0"/>
              </a:rPr>
              <a:t>Patrón </a:t>
            </a:r>
            <a:r>
              <a:rPr lang="es-ES" b="1" i="0" err="1">
                <a:solidFill>
                  <a:srgbClr val="161616"/>
                </a:solidFill>
                <a:effectLst/>
                <a:latin typeface="Segoe UI" panose="020B0502040204020203" pitchFamily="34" charset="0"/>
              </a:rPr>
              <a:t>nº</a:t>
            </a:r>
            <a:r>
              <a:rPr lang="es-ES" b="1" i="0">
                <a:solidFill>
                  <a:srgbClr val="161616"/>
                </a:solidFill>
                <a:effectLst/>
                <a:latin typeface="Segoe UI" panose="020B0502040204020203" pitchFamily="34" charset="0"/>
              </a:rPr>
              <a:t> 5: Interacción humana</a:t>
            </a:r>
          </a:p>
          <a:p>
            <a:pPr algn="l"/>
            <a:r>
              <a:rPr lang="es-ES" b="0" i="0">
                <a:solidFill>
                  <a:srgbClr val="161616"/>
                </a:solidFill>
                <a:effectLst/>
                <a:latin typeface="Segoe UI" panose="020B0502040204020203" pitchFamily="34" charset="0"/>
              </a:rPr>
              <a:t>Muchos procesos automatizados implican algún tipo de interacción humana. La intervención humana en un proceso automatizado es más difícil, ya que las personas no tienen la misma alta disponibilidad y capacidad de respuesta que los servicios en la nube. Los procesos automatizados pueden permitir esta interacción mediante el uso de tiempos de expiración y la lógica de compensación.</a:t>
            </a:r>
          </a:p>
          <a:p>
            <a:pPr algn="l"/>
            <a:r>
              <a:rPr lang="es-ES" b="0" i="0">
                <a:solidFill>
                  <a:srgbClr val="161616"/>
                </a:solidFill>
                <a:effectLst/>
                <a:latin typeface="Segoe UI" panose="020B0502040204020203" pitchFamily="34" charset="0"/>
              </a:rPr>
              <a:t>Un proceso de aprobación es un ejemplo de un proceso empresarial que implica la interacción humana. Para un informe de gastos que supera un importe en dólares determinado puede ser necesaria la aprobación de un administrador. Si el administrador no aprueba el informe de gastos en un plazo de 72 horas (puede estar de vacaciones), se inicia un proceso de escalado para obtener la aprobación de otra persona (por ejemplo el jefe del administrador).</a:t>
            </a:r>
          </a:p>
          <a:p>
            <a:pPr algn="l"/>
            <a:r>
              <a:rPr lang="es-ES" b="0" i="0">
                <a:solidFill>
                  <a:srgbClr val="161616"/>
                </a:solidFill>
                <a:effectLst/>
                <a:latin typeface="Segoe UI" panose="020B0502040204020203" pitchFamily="34" charset="0"/>
              </a:rPr>
              <a:t>Puede implementar el patrón en este ejemplo mediante una función de orquestador. El orquestador usa un </a:t>
            </a:r>
            <a:r>
              <a:rPr lang="es-ES" b="0" i="0" u="none" strike="noStrike">
                <a:solidFill>
                  <a:srgbClr val="161616"/>
                </a:solidFill>
                <a:effectLst/>
                <a:latin typeface="Segoe UI" panose="020B0502040204020203" pitchFamily="34" charset="0"/>
                <a:hlinkClick r:id="rId12"/>
              </a:rPr>
              <a:t>temporizador durable</a:t>
            </a:r>
            <a:r>
              <a:rPr lang="es-ES" b="0" i="0">
                <a:solidFill>
                  <a:srgbClr val="161616"/>
                </a:solidFill>
                <a:effectLst/>
                <a:latin typeface="Segoe UI" panose="020B0502040204020203" pitchFamily="34" charset="0"/>
              </a:rPr>
              <a:t> para solicitar la aprobación, y la escala si se agota el tiempo de espera. El orquestador espera a que ocurra un </a:t>
            </a:r>
            <a:r>
              <a:rPr lang="es-ES" b="0" i="0" u="none" strike="noStrike">
                <a:solidFill>
                  <a:srgbClr val="161616"/>
                </a:solidFill>
                <a:effectLst/>
                <a:latin typeface="Segoe UI" panose="020B0502040204020203" pitchFamily="34" charset="0"/>
                <a:hlinkClick r:id="rId13"/>
              </a:rPr>
              <a:t>evento externo</a:t>
            </a:r>
            <a:r>
              <a:rPr lang="es-ES" b="0" i="0">
                <a:solidFill>
                  <a:srgbClr val="161616"/>
                </a:solidFill>
                <a:effectLst/>
                <a:latin typeface="Segoe UI" panose="020B0502040204020203" pitchFamily="34" charset="0"/>
              </a:rPr>
              <a:t>, como una notificación generada por interacción humana.</a:t>
            </a:r>
          </a:p>
          <a:p>
            <a:endParaRPr lang="es-ES" b="0" i="0">
              <a:solidFill>
                <a:srgbClr val="161616"/>
              </a:solidFill>
              <a:effectLst/>
              <a:latin typeface="Segoe UI" panose="020B0502040204020203" pitchFamily="34" charset="0"/>
            </a:endParaRPr>
          </a:p>
          <a:p>
            <a:pPr algn="l"/>
            <a:r>
              <a:rPr lang="es-ES" b="1" i="0">
                <a:solidFill>
                  <a:srgbClr val="161616"/>
                </a:solidFill>
                <a:effectLst/>
                <a:latin typeface="Segoe UI" panose="020B0502040204020203" pitchFamily="34" charset="0"/>
              </a:rPr>
              <a:t>Patrón 6: Agregador (entidades con estado)</a:t>
            </a:r>
          </a:p>
          <a:p>
            <a:pPr algn="l"/>
            <a:r>
              <a:rPr lang="es-ES" b="0" i="0">
                <a:solidFill>
                  <a:srgbClr val="161616"/>
                </a:solidFill>
                <a:effectLst/>
                <a:latin typeface="Segoe UI" panose="020B0502040204020203" pitchFamily="34" charset="0"/>
              </a:rPr>
              <a:t>El sexto patrón se trata de agregar datos de eventos durante un período de tiempo en una </a:t>
            </a:r>
            <a:r>
              <a:rPr lang="es-ES" b="0" i="0" err="1">
                <a:solidFill>
                  <a:srgbClr val="161616"/>
                </a:solidFill>
                <a:effectLst/>
                <a:latin typeface="Segoe UI" panose="020B0502040204020203" pitchFamily="34" charset="0"/>
              </a:rPr>
              <a:t>sola</a:t>
            </a:r>
            <a:r>
              <a:rPr lang="es-ES" b="0" i="1" err="1">
                <a:solidFill>
                  <a:srgbClr val="161616"/>
                </a:solidFill>
                <a:effectLst/>
                <a:latin typeface="Segoe UI" panose="020B0502040204020203" pitchFamily="34" charset="0"/>
              </a:rPr>
              <a:t>entidad</a:t>
            </a:r>
            <a:r>
              <a:rPr lang="es-ES" b="0" i="0">
                <a:solidFill>
                  <a:srgbClr val="161616"/>
                </a:solidFill>
                <a:effectLst/>
                <a:latin typeface="Segoe UI" panose="020B0502040204020203" pitchFamily="34" charset="0"/>
              </a:rPr>
              <a:t> direccionable. En este patrón, los datos que se agreguen pueden proceder de varios orígenes, pueden entregarse en lotes o pueden estar dispersos en largos períodos de tiempo. Es posible que el agregador tome medidas según datos de eventos a medida que llegan, y puede que los clientes externos necesiten consultar los datos agregados.</a:t>
            </a:r>
          </a:p>
          <a:p>
            <a:pPr algn="l"/>
            <a:r>
              <a:rPr lang="es-ES" b="0" i="0">
                <a:solidFill>
                  <a:srgbClr val="161616"/>
                </a:solidFill>
                <a:effectLst/>
                <a:latin typeface="Segoe UI" panose="020B0502040204020203" pitchFamily="34" charset="0"/>
              </a:rPr>
              <a:t>El aspecto más difícil de implementar este patrón con funciones normales sin estado es que el control de simultaneidad se convierte en un gran desafío. No solo es necesario preocuparse por varios subprocesos que modifican los mismos datos al mismo tiempo, también deberá preocuparse por garantizar que el agregador se ejecuta solo en una única VM a la vez.</a:t>
            </a:r>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40446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hlinkClick r:id="rId3"/>
              </a:rPr>
              <a:t>GitHub - Azure/</a:t>
            </a:r>
            <a:r>
              <a:rPr lang="en-US" err="1">
                <a:hlinkClick r:id="rId3"/>
              </a:rPr>
              <a:t>durabletask</a:t>
            </a:r>
            <a:r>
              <a:rPr lang="en-US">
                <a:hlinkClick r:id="rId3"/>
              </a:rPr>
              <a:t>: Durable Task Framework allows users to write long running persistent workflows in C# using the async/await capabilities.</a:t>
            </a:r>
            <a:endParaRPr lang="en-US"/>
          </a:p>
          <a:p>
            <a:endParaRPr lang="es-ES"/>
          </a:p>
          <a:p>
            <a:pPr algn="l"/>
            <a:r>
              <a:rPr lang="en-US" b="1" i="0">
                <a:solidFill>
                  <a:srgbClr val="1F2328"/>
                </a:solidFill>
                <a:effectLst/>
                <a:latin typeface="-apple-system"/>
              </a:rPr>
              <a:t>Durable Task Framework</a:t>
            </a:r>
          </a:p>
          <a:p>
            <a:pPr algn="l"/>
            <a:r>
              <a:rPr lang="en-US" b="0" i="0">
                <a:solidFill>
                  <a:srgbClr val="1F2328"/>
                </a:solidFill>
                <a:effectLst/>
                <a:latin typeface="-apple-system"/>
              </a:rPr>
              <a:t>The Durable Task Framework (</a:t>
            </a:r>
            <a:r>
              <a:rPr lang="en-US" b="0" i="0" err="1">
                <a:solidFill>
                  <a:srgbClr val="1F2328"/>
                </a:solidFill>
                <a:effectLst/>
                <a:latin typeface="-apple-system"/>
              </a:rPr>
              <a:t>DTFx</a:t>
            </a:r>
            <a:r>
              <a:rPr lang="en-US" b="0" i="0">
                <a:solidFill>
                  <a:srgbClr val="1F2328"/>
                </a:solidFill>
                <a:effectLst/>
                <a:latin typeface="-apple-system"/>
              </a:rPr>
              <a:t>) is a library that allows users to write long running persistent workflows (referred to as </a:t>
            </a:r>
            <a:r>
              <a:rPr lang="en-US" b="0" i="1">
                <a:solidFill>
                  <a:srgbClr val="1F2328"/>
                </a:solidFill>
                <a:effectLst/>
                <a:latin typeface="-apple-system"/>
              </a:rPr>
              <a:t>orchestrations</a:t>
            </a:r>
            <a:r>
              <a:rPr lang="en-US" b="0" i="0">
                <a:solidFill>
                  <a:srgbClr val="1F2328"/>
                </a:solidFill>
                <a:effectLst/>
                <a:latin typeface="-apple-system"/>
              </a:rPr>
              <a:t>) in C# using simple async/await coding constructs. It is used heavily within various teams at Microsoft to reliably orchestrate long running provisioning, monitoring, and management operations. The orchestrations scale out linearly by simply adding more worker machines. This framework is also used to power the serverless </a:t>
            </a:r>
            <a:r>
              <a:rPr lang="en-US" b="0" i="0" u="sng">
                <a:solidFill>
                  <a:srgbClr val="1F2328"/>
                </a:solidFill>
                <a:effectLst/>
                <a:latin typeface="-apple-system"/>
                <a:hlinkClick r:id="rId4"/>
              </a:rPr>
              <a:t>Durable Functions</a:t>
            </a:r>
            <a:r>
              <a:rPr lang="en-US" b="0" i="0">
                <a:solidFill>
                  <a:srgbClr val="1F2328"/>
                </a:solidFill>
                <a:effectLst/>
                <a:latin typeface="-apple-system"/>
              </a:rPr>
              <a:t> extension of </a:t>
            </a:r>
            <a:r>
              <a:rPr lang="en-US" b="0" i="0" u="sng">
                <a:solidFill>
                  <a:srgbClr val="1F2328"/>
                </a:solidFill>
                <a:effectLst/>
                <a:latin typeface="-apple-system"/>
                <a:hlinkClick r:id="rId5"/>
              </a:rPr>
              <a:t>Azure Functions</a:t>
            </a:r>
            <a:r>
              <a:rPr lang="en-US" b="0" i="0">
                <a:solidFill>
                  <a:srgbClr val="1F2328"/>
                </a:solidFill>
                <a:effectLst/>
                <a:latin typeface="-apple-system"/>
              </a:rPr>
              <a:t>.</a:t>
            </a:r>
          </a:p>
          <a:p>
            <a:pPr algn="l"/>
            <a:r>
              <a:rPr lang="en-US" b="0" i="0">
                <a:solidFill>
                  <a:srgbClr val="1F2328"/>
                </a:solidFill>
                <a:effectLst/>
                <a:latin typeface="-apple-system"/>
              </a:rPr>
              <a:t>By open sourcing this project we hope to give the community a very cost-effective alternative to heavy duty workflow systems. We also hope to build an ecosystem of providers and activities around this simple yet incredibly powerful framework.</a:t>
            </a:r>
          </a:p>
          <a:p>
            <a:pPr algn="l"/>
            <a:r>
              <a:rPr lang="en-US" b="0" i="0">
                <a:solidFill>
                  <a:srgbClr val="1F2328"/>
                </a:solidFill>
                <a:effectLst/>
                <a:latin typeface="-apple-system"/>
              </a:rPr>
              <a:t>This project has adopted the </a:t>
            </a:r>
            <a:r>
              <a:rPr lang="en-US" b="0" i="0" u="sng">
                <a:solidFill>
                  <a:srgbClr val="1F2328"/>
                </a:solidFill>
                <a:effectLst/>
                <a:latin typeface="-apple-system"/>
                <a:hlinkClick r:id="rId6"/>
              </a:rPr>
              <a:t>Microsoft Open Source Code of Conduct</a:t>
            </a:r>
            <a:r>
              <a:rPr lang="en-US" b="0" i="0">
                <a:solidFill>
                  <a:srgbClr val="1F2328"/>
                </a:solidFill>
                <a:effectLst/>
                <a:latin typeface="-apple-system"/>
              </a:rPr>
              <a:t>.</a:t>
            </a:r>
          </a:p>
          <a:p>
            <a:endParaRPr lang="es-ES"/>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a:solidFill>
                  <a:srgbClr val="161616"/>
                </a:solidFill>
                <a:effectLst/>
                <a:latin typeface="Segoe UI" panose="020B0502040204020203" pitchFamily="34" charset="0"/>
              </a:rPr>
              <a:t>En segundo plano, la extensión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se crea con </a:t>
            </a:r>
            <a:r>
              <a:rPr lang="es-ES" b="0" i="0" u="none" strike="noStrike">
                <a:effectLst/>
                <a:latin typeface="Segoe UI" panose="020B0502040204020203" pitchFamily="34" charset="0"/>
                <a:hlinkClick r:id="rId3"/>
              </a:rPr>
              <a:t>Durable </a:t>
            </a:r>
            <a:r>
              <a:rPr lang="es-ES" b="0" i="0" u="none" strike="noStrike" err="1">
                <a:effectLst/>
                <a:latin typeface="Segoe UI" panose="020B0502040204020203" pitchFamily="34" charset="0"/>
                <a:hlinkClick r:id="rId3"/>
              </a:rPr>
              <a:t>Task</a:t>
            </a:r>
            <a:r>
              <a:rPr lang="es-ES" b="0" i="0" u="none" strike="noStrike">
                <a:effectLst/>
                <a:latin typeface="Segoe UI" panose="020B0502040204020203" pitchFamily="34" charset="0"/>
                <a:hlinkClick r:id="rId3"/>
              </a:rPr>
              <a:t> Framework</a:t>
            </a:r>
            <a:r>
              <a:rPr lang="es-ES" b="0" i="0">
                <a:solidFill>
                  <a:srgbClr val="161616"/>
                </a:solidFill>
                <a:effectLst/>
                <a:latin typeface="Segoe UI" panose="020B0502040204020203" pitchFamily="34" charset="0"/>
              </a:rPr>
              <a:t>, que es una biblioteca de código abierto que se encuentra en GitHub y se usa para crear flujos de trabajo en el código. Así como Azure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es la evolución sin servidor de Azure </a:t>
            </a:r>
            <a:r>
              <a:rPr lang="es-ES" b="0" i="0" err="1">
                <a:solidFill>
                  <a:srgbClr val="161616"/>
                </a:solidFill>
                <a:effectLst/>
                <a:latin typeface="Segoe UI" panose="020B0502040204020203" pitchFamily="34" charset="0"/>
              </a:rPr>
              <a:t>WebJobs</a:t>
            </a:r>
            <a:r>
              <a:rPr lang="es-ES" b="0" i="0">
                <a:solidFill>
                  <a:srgbClr val="161616"/>
                </a:solidFill>
                <a:effectLst/>
                <a:latin typeface="Segoe UI" panose="020B0502040204020203" pitchFamily="34" charset="0"/>
              </a:rPr>
              <a:t>,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es la evolución sin servidor de Durable </a:t>
            </a:r>
            <a:r>
              <a:rPr lang="es-ES" b="0" i="0" err="1">
                <a:solidFill>
                  <a:srgbClr val="161616"/>
                </a:solidFill>
                <a:effectLst/>
                <a:latin typeface="Segoe UI" panose="020B0502040204020203" pitchFamily="34" charset="0"/>
              </a:rPr>
              <a:t>Task</a:t>
            </a:r>
            <a:r>
              <a:rPr lang="es-ES" b="0" i="0">
                <a:solidFill>
                  <a:srgbClr val="161616"/>
                </a:solidFill>
                <a:effectLst/>
                <a:latin typeface="Segoe UI" panose="020B0502040204020203" pitchFamily="34" charset="0"/>
              </a:rPr>
              <a:t> Framework. Microsoft y otras organizaciones utilizan Durable </a:t>
            </a:r>
            <a:r>
              <a:rPr lang="es-ES" b="0" i="0" err="1">
                <a:solidFill>
                  <a:srgbClr val="161616"/>
                </a:solidFill>
                <a:effectLst/>
                <a:latin typeface="Segoe UI" panose="020B0502040204020203" pitchFamily="34" charset="0"/>
              </a:rPr>
              <a:t>Task</a:t>
            </a:r>
            <a:r>
              <a:rPr lang="es-ES" b="0" i="0">
                <a:solidFill>
                  <a:srgbClr val="161616"/>
                </a:solidFill>
                <a:effectLst/>
                <a:latin typeface="Segoe UI" panose="020B0502040204020203" pitchFamily="34" charset="0"/>
              </a:rPr>
              <a:t> Framework ampliamente para automatizar los procesos críticos. Es una opción natural para el entorno de Azure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sin servidor.</a:t>
            </a:r>
            <a:endParaRPr lang="es-ES"/>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2802466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a:solidFill>
                  <a:srgbClr val="161616"/>
                </a:solidFill>
                <a:effectLst/>
                <a:latin typeface="Segoe UI" panose="020B0502040204020203" pitchFamily="34" charset="0"/>
              </a:rPr>
              <a:t>Con el fin de proporcionar garantías de ejecución prolongada y confiable, las funciones del orquestador tienen un conjunto de reglas de codificación que deben seguirse. Para más información, consulte el artículo acerca de las </a:t>
            </a:r>
            <a:r>
              <a:rPr lang="es-ES" b="0" i="0" u="none" strike="noStrike">
                <a:effectLst/>
                <a:latin typeface="Segoe UI" panose="020B0502040204020203" pitchFamily="34" charset="0"/>
                <a:hlinkClick r:id="rId3"/>
              </a:rPr>
              <a:t>restricciones del código de las funciones de </a:t>
            </a:r>
            <a:r>
              <a:rPr lang="es-ES" b="0" i="0" u="none" strike="noStrike" err="1">
                <a:effectLst/>
                <a:latin typeface="Segoe UI" panose="020B0502040204020203" pitchFamily="34" charset="0"/>
                <a:hlinkClick r:id="rId3"/>
              </a:rPr>
              <a:t>Orchestrator</a:t>
            </a:r>
            <a:r>
              <a:rPr lang="es-ES" b="0" i="0">
                <a:solidFill>
                  <a:srgbClr val="161616"/>
                </a:solidFill>
                <a:effectLst/>
                <a:latin typeface="Segoe UI" panose="020B0502040204020203" pitchFamily="34" charset="0"/>
              </a:rPr>
              <a:t>.</a:t>
            </a:r>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255854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a:solidFill>
                  <a:srgbClr val="161616"/>
                </a:solidFill>
                <a:effectLst/>
                <a:latin typeface="Segoe UI" panose="020B0502040204020203" pitchFamily="34" charset="0"/>
              </a:rPr>
              <a:t>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se factura igual que Azure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Para más información, consulte los </a:t>
            </a:r>
            <a:r>
              <a:rPr lang="es-ES" b="0" i="0" u="none" strike="noStrike">
                <a:effectLst/>
                <a:latin typeface="Segoe UI" panose="020B0502040204020203" pitchFamily="34" charset="0"/>
                <a:hlinkClick r:id="rId3"/>
              </a:rPr>
              <a:t>precios de Azure </a:t>
            </a:r>
            <a:r>
              <a:rPr lang="es-ES" b="0" i="0" u="none" strike="noStrike" err="1">
                <a:effectLst/>
                <a:latin typeface="Segoe UI" panose="020B0502040204020203" pitchFamily="34" charset="0"/>
                <a:hlinkClick r:id="rId3"/>
              </a:rPr>
              <a:t>Functions</a:t>
            </a:r>
            <a:r>
              <a:rPr lang="es-ES" b="0" i="0">
                <a:solidFill>
                  <a:srgbClr val="161616"/>
                </a:solidFill>
                <a:effectLst/>
                <a:latin typeface="Segoe UI" panose="020B0502040204020203" pitchFamily="34" charset="0"/>
              </a:rPr>
              <a:t>. Al ejecutar funciones de orquestador en el </a:t>
            </a:r>
            <a:r>
              <a:rPr lang="es-ES" b="0" i="0" u="none" strike="noStrike">
                <a:effectLst/>
                <a:latin typeface="Segoe UI" panose="020B0502040204020203" pitchFamily="34" charset="0"/>
                <a:hlinkClick r:id="rId4"/>
              </a:rPr>
              <a:t>plan de consumo</a:t>
            </a:r>
            <a:r>
              <a:rPr lang="es-ES" b="0" i="0">
                <a:solidFill>
                  <a:srgbClr val="161616"/>
                </a:solidFill>
                <a:effectLst/>
                <a:latin typeface="Segoe UI" panose="020B0502040204020203" pitchFamily="34" charset="0"/>
              </a:rPr>
              <a:t> de Azure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hay algunos comportamientos de facturación que deben tenerse en cuenta. Para más información acerca de estos comportamientos, consulte el artículo en el que se explica la </a:t>
            </a:r>
            <a:r>
              <a:rPr lang="es-ES" b="0" i="0" u="none" strike="noStrike">
                <a:effectLst/>
                <a:latin typeface="Segoe UI" panose="020B0502040204020203" pitchFamily="34" charset="0"/>
                <a:hlinkClick r:id="rId5"/>
              </a:rPr>
              <a:t>facturación de Durable </a:t>
            </a:r>
            <a:r>
              <a:rPr lang="es-ES" b="0" i="0" u="none" strike="noStrike" err="1">
                <a:effectLst/>
                <a:latin typeface="Segoe UI" panose="020B0502040204020203" pitchFamily="34" charset="0"/>
                <a:hlinkClick r:id="rId5"/>
              </a:rPr>
              <a:t>Functions</a:t>
            </a:r>
            <a:r>
              <a:rPr lang="es-ES" b="0" i="0">
                <a:solidFill>
                  <a:srgbClr val="161616"/>
                </a:solidFill>
                <a:effectLst/>
                <a:latin typeface="Segoe UI" panose="020B0502040204020203" pitchFamily="34" charset="0"/>
              </a:rPr>
              <a:t>.</a:t>
            </a:r>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2744101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a:solidFill>
                  <a:srgbClr val="161616"/>
                </a:solidFill>
                <a:effectLst/>
                <a:latin typeface="Segoe UI" panose="020B0502040204020203" pitchFamily="34" charset="0"/>
              </a:rPr>
              <a:t>Tipos de función</a:t>
            </a:r>
          </a:p>
          <a:p>
            <a:pPr algn="l"/>
            <a:r>
              <a:rPr lang="es-ES" b="0" i="0">
                <a:solidFill>
                  <a:srgbClr val="161616"/>
                </a:solidFill>
                <a:effectLst/>
                <a:latin typeface="Segoe UI" panose="020B0502040204020203" pitchFamily="34" charset="0"/>
              </a:rPr>
              <a:t>Puede usar tres tipos de instancias de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a:t>
            </a:r>
            <a:r>
              <a:rPr lang="es-ES" b="0" i="1">
                <a:solidFill>
                  <a:srgbClr val="161616"/>
                </a:solidFill>
                <a:effectLst/>
                <a:latin typeface="Segoe UI" panose="020B0502040204020203" pitchFamily="34" charset="0"/>
              </a:rPr>
              <a:t>cliente</a:t>
            </a:r>
            <a:r>
              <a:rPr lang="es-ES" b="0" i="0">
                <a:solidFill>
                  <a:srgbClr val="161616"/>
                </a:solidFill>
                <a:effectLst/>
                <a:latin typeface="Segoe UI" panose="020B0502040204020203" pitchFamily="34" charset="0"/>
              </a:rPr>
              <a:t>, </a:t>
            </a:r>
            <a:r>
              <a:rPr lang="es-ES" b="0" i="1">
                <a:solidFill>
                  <a:srgbClr val="161616"/>
                </a:solidFill>
                <a:effectLst/>
                <a:latin typeface="Segoe UI" panose="020B0502040204020203" pitchFamily="34" charset="0"/>
              </a:rPr>
              <a:t>orquestador</a:t>
            </a:r>
            <a:r>
              <a:rPr lang="es-ES" b="0" i="0">
                <a:solidFill>
                  <a:srgbClr val="161616"/>
                </a:solidFill>
                <a:effectLst/>
                <a:latin typeface="Segoe UI" panose="020B0502040204020203" pitchFamily="34" charset="0"/>
              </a:rPr>
              <a:t> y </a:t>
            </a:r>
            <a:r>
              <a:rPr lang="es-ES" b="0" i="1">
                <a:solidFill>
                  <a:srgbClr val="161616"/>
                </a:solidFill>
                <a:effectLst/>
                <a:latin typeface="Segoe UI" panose="020B0502040204020203" pitchFamily="34" charset="0"/>
              </a:rPr>
              <a:t>actividad</a:t>
            </a:r>
            <a:r>
              <a:rPr lang="es-ES" b="0" i="0">
                <a:solidFill>
                  <a:srgbClr val="161616"/>
                </a:solidFill>
                <a:effectLst/>
                <a:latin typeface="Segoe UI" panose="020B0502040204020203" pitchFamily="34" charset="0"/>
              </a:rPr>
              <a:t>.</a:t>
            </a:r>
          </a:p>
          <a:p>
            <a:pPr algn="l"/>
            <a:r>
              <a:rPr lang="es-ES" b="0" i="0">
                <a:solidFill>
                  <a:srgbClr val="161616"/>
                </a:solidFill>
                <a:effectLst/>
                <a:latin typeface="Segoe UI" panose="020B0502040204020203" pitchFamily="34" charset="0"/>
              </a:rPr>
              <a:t>Las funciones de </a:t>
            </a:r>
            <a:r>
              <a:rPr lang="es-ES" b="1" i="0">
                <a:solidFill>
                  <a:srgbClr val="161616"/>
                </a:solidFill>
                <a:effectLst/>
                <a:latin typeface="Segoe UI" panose="020B0502040204020203" pitchFamily="34" charset="0"/>
              </a:rPr>
              <a:t>cliente</a:t>
            </a:r>
            <a:r>
              <a:rPr lang="es-ES" b="0" i="0">
                <a:solidFill>
                  <a:srgbClr val="161616"/>
                </a:solidFill>
                <a:effectLst/>
                <a:latin typeface="Segoe UI" panose="020B0502040204020203" pitchFamily="34" charset="0"/>
              </a:rPr>
              <a:t> son el punto de entrada para crear una instancia de una orquestación de Durable </a:t>
            </a:r>
            <a:r>
              <a:rPr lang="es-ES" b="0" i="0" err="1">
                <a:solidFill>
                  <a:srgbClr val="161616"/>
                </a:solidFill>
                <a:effectLst/>
                <a:latin typeface="Segoe UI" panose="020B0502040204020203" pitchFamily="34" charset="0"/>
              </a:rPr>
              <a:t>Functions</a:t>
            </a:r>
            <a:r>
              <a:rPr lang="es-ES" b="0" i="0">
                <a:solidFill>
                  <a:srgbClr val="161616"/>
                </a:solidFill>
                <a:effectLst/>
                <a:latin typeface="Segoe UI" panose="020B0502040204020203" pitchFamily="34" charset="0"/>
              </a:rPr>
              <a:t>. Se pueden ejecutar en respuesta a un evento de muchos orígenes, como una solicitud HTTP nueva que llega, un mensaje que se publica en una cola de mensajes, un evento que llega en una secuencia de eventos. Puede escribirlas en cualquiera de los lenguajes compatibles.</a:t>
            </a:r>
          </a:p>
          <a:p>
            <a:pPr algn="l"/>
            <a:r>
              <a:rPr lang="es-ES" b="0" i="0">
                <a:solidFill>
                  <a:srgbClr val="161616"/>
                </a:solidFill>
                <a:effectLst/>
                <a:latin typeface="Segoe UI" panose="020B0502040204020203" pitchFamily="34" charset="0"/>
              </a:rPr>
              <a:t>Las funciones de </a:t>
            </a:r>
            <a:r>
              <a:rPr lang="es-ES" b="1" i="0">
                <a:solidFill>
                  <a:srgbClr val="161616"/>
                </a:solidFill>
                <a:effectLst/>
                <a:latin typeface="Segoe UI" panose="020B0502040204020203" pitchFamily="34" charset="0"/>
              </a:rPr>
              <a:t>orquestador</a:t>
            </a:r>
            <a:r>
              <a:rPr lang="es-ES" b="0" i="0">
                <a:solidFill>
                  <a:srgbClr val="161616"/>
                </a:solidFill>
                <a:effectLst/>
                <a:latin typeface="Segoe UI" panose="020B0502040204020203" pitchFamily="34" charset="0"/>
              </a:rPr>
              <a:t> describen cómo se ejecutan las acciones y el orden en que se ejecutan. Puede escribir la lógica de orquestación en el código (C# o JavaScript).</a:t>
            </a:r>
          </a:p>
          <a:p>
            <a:pPr algn="l"/>
            <a:r>
              <a:rPr lang="es-ES" b="0" i="0">
                <a:solidFill>
                  <a:srgbClr val="161616"/>
                </a:solidFill>
                <a:effectLst/>
                <a:latin typeface="Segoe UI" panose="020B0502040204020203" pitchFamily="34" charset="0"/>
              </a:rPr>
              <a:t>Las funciones de </a:t>
            </a:r>
            <a:r>
              <a:rPr lang="es-ES" b="1" i="0">
                <a:solidFill>
                  <a:srgbClr val="161616"/>
                </a:solidFill>
                <a:effectLst/>
                <a:latin typeface="Segoe UI" panose="020B0502040204020203" pitchFamily="34" charset="0"/>
              </a:rPr>
              <a:t>actividad</a:t>
            </a:r>
            <a:r>
              <a:rPr lang="es-ES" b="0" i="0">
                <a:solidFill>
                  <a:srgbClr val="161616"/>
                </a:solidFill>
                <a:effectLst/>
                <a:latin typeface="Segoe UI" panose="020B0502040204020203" pitchFamily="34" charset="0"/>
              </a:rPr>
              <a:t> son las unidades de trabajo básicas de una orquestación de función durable. Una función de actividad contiene el trabajo real realizado por las tareas que se están organizando.</a:t>
            </a:r>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4266884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Identidad de orquestación</a:t>
            </a:r>
          </a:p>
          <a:p>
            <a:pPr algn="l">
              <a:buFont typeface="Arial" panose="020B0604020202020204" pitchFamily="34" charset="0"/>
              <a:buChar char="•"/>
            </a:pPr>
            <a:r>
              <a:rPr lang="es-ES" b="0" i="0">
                <a:solidFill>
                  <a:srgbClr val="161616"/>
                </a:solidFill>
                <a:effectLst/>
                <a:latin typeface="Segoe UI" panose="020B0502040204020203" pitchFamily="34" charset="0"/>
              </a:rPr>
              <a:t>Los id. de instancia deben tener entre 1 y 100 caracteres.</a:t>
            </a:r>
          </a:p>
          <a:p>
            <a:pPr algn="l">
              <a:buFont typeface="Arial" panose="020B0604020202020204" pitchFamily="34" charset="0"/>
              <a:buChar char="•"/>
            </a:pPr>
            <a:r>
              <a:rPr lang="es-ES" b="0" i="0">
                <a:solidFill>
                  <a:srgbClr val="161616"/>
                </a:solidFill>
                <a:effectLst/>
                <a:latin typeface="Segoe UI" panose="020B0502040204020203" pitchFamily="34" charset="0"/>
              </a:rPr>
              <a:t>No deben comenzar por @.</a:t>
            </a:r>
          </a:p>
          <a:p>
            <a:pPr algn="l">
              <a:buFont typeface="Arial" panose="020B0604020202020204" pitchFamily="34" charset="0"/>
              <a:buChar char="•"/>
            </a:pPr>
            <a:r>
              <a:rPr lang="es-ES" b="0" i="0">
                <a:solidFill>
                  <a:srgbClr val="161616"/>
                </a:solidFill>
                <a:effectLst/>
                <a:latin typeface="Segoe UI" panose="020B0502040204020203" pitchFamily="34" charset="0"/>
              </a:rPr>
              <a:t>No deben contener caracteres /, \, ? ni #.</a:t>
            </a:r>
          </a:p>
          <a:p>
            <a:pPr algn="l">
              <a:buFont typeface="Arial" panose="020B0604020202020204" pitchFamily="34" charset="0"/>
              <a:buChar char="•"/>
            </a:pPr>
            <a:r>
              <a:rPr lang="es-ES" b="0" i="0">
                <a:solidFill>
                  <a:srgbClr val="161616"/>
                </a:solidFill>
                <a:effectLst/>
                <a:latin typeface="Segoe UI" panose="020B0502040204020203" pitchFamily="34" charset="0"/>
              </a:rPr>
              <a:t>No deben contener caracteres de control.</a:t>
            </a:r>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3274150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21/11/2023</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21/11/2023</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2023</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2023</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21/11/2023</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2023</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21/11/2023</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a:t>01</a:t>
            </a:r>
            <a:endParaRPr lang="es-ES"/>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A59D070-F1A6-1383-EA33-8349059A6FEA}"/>
              </a:ext>
            </a:extLst>
          </p:cNvPr>
          <p:cNvSpPr/>
          <p:nvPr userDrawn="1"/>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2023</a:t>
            </a:r>
            <a:endParaRPr lang="es-ES" sz="2000" b="1">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a:solidFill>
                  <a:srgbClr val="682079"/>
                </a:solidFill>
                <a:latin typeface="+mn-lt"/>
              </a:rPr>
              <a:t>#netcoreconf</a:t>
            </a:r>
          </a:p>
        </p:txBody>
      </p:sp>
      <p:grpSp>
        <p:nvGrpSpPr>
          <p:cNvPr id="25" name="Grupo 24">
            <a:extLst>
              <a:ext uri="{FF2B5EF4-FFF2-40B4-BE49-F238E27FC236}">
                <a16:creationId xmlns:a16="http://schemas.microsoft.com/office/drawing/2014/main" id="{EC2EABAC-DABB-6BF2-157A-D61C2DE7EF64}"/>
              </a:ext>
            </a:extLst>
          </p:cNvPr>
          <p:cNvGrpSpPr/>
          <p:nvPr userDrawn="1"/>
        </p:nvGrpSpPr>
        <p:grpSpPr>
          <a:xfrm>
            <a:off x="738199" y="1007247"/>
            <a:ext cx="10629464" cy="2523175"/>
            <a:chOff x="738199" y="1007247"/>
            <a:chExt cx="10629464" cy="2523175"/>
          </a:xfrm>
        </p:grpSpPr>
        <p:pic>
          <p:nvPicPr>
            <p:cNvPr id="2" name="Imagen 1">
              <a:extLst>
                <a:ext uri="{FF2B5EF4-FFF2-40B4-BE49-F238E27FC236}">
                  <a16:creationId xmlns:a16="http://schemas.microsoft.com/office/drawing/2014/main" id="{5A8AD274-D51E-E383-112F-42E14B408A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27663" y="1007247"/>
              <a:ext cx="5040000" cy="2523175"/>
            </a:xfrm>
            <a:prstGeom prst="rect">
              <a:avLst/>
            </a:prstGeom>
            <a:effectLst>
              <a:glow>
                <a:schemeClr val="accent1">
                  <a:alpha val="40000"/>
                </a:schemeClr>
              </a:glow>
            </a:effectLst>
          </p:spPr>
        </p:pic>
        <p:pic>
          <p:nvPicPr>
            <p:cNvPr id="7" name="Gráfico 6">
              <a:extLst>
                <a:ext uri="{FF2B5EF4-FFF2-40B4-BE49-F238E27FC236}">
                  <a16:creationId xmlns:a16="http://schemas.microsoft.com/office/drawing/2014/main" id="{777006CE-66D0-30E3-DB67-B1CDFAB65A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9" y="1882107"/>
              <a:ext cx="5259494" cy="773455"/>
            </a:xfrm>
            <a:prstGeom prst="rect">
              <a:avLst/>
            </a:prstGeom>
            <a:effectLst>
              <a:glow>
                <a:schemeClr val="accent1">
                  <a:alpha val="40000"/>
                </a:schemeClr>
              </a:glow>
            </a:effectLst>
          </p:spPr>
        </p:pic>
      </p:grpSp>
      <p:grpSp>
        <p:nvGrpSpPr>
          <p:cNvPr id="24" name="Grupo 23">
            <a:extLst>
              <a:ext uri="{FF2B5EF4-FFF2-40B4-BE49-F238E27FC236}">
                <a16:creationId xmlns:a16="http://schemas.microsoft.com/office/drawing/2014/main" id="{CC485B8E-C5CB-55E4-A99F-78A68B43B372}"/>
              </a:ext>
            </a:extLst>
          </p:cNvPr>
          <p:cNvGrpSpPr/>
          <p:nvPr userDrawn="1"/>
        </p:nvGrpSpPr>
        <p:grpSpPr>
          <a:xfrm>
            <a:off x="718087" y="2992004"/>
            <a:ext cx="10755825" cy="2506244"/>
            <a:chOff x="898645" y="2920564"/>
            <a:chExt cx="10755825" cy="2506244"/>
          </a:xfrm>
        </p:grpSpPr>
        <p:pic>
          <p:nvPicPr>
            <p:cNvPr id="12" name="Imagen 11" descr="Un letrero de color negro&#10;&#10;Descripción generada automáticamente con confianza media">
              <a:extLst>
                <a:ext uri="{FF2B5EF4-FFF2-40B4-BE49-F238E27FC236}">
                  <a16:creationId xmlns:a16="http://schemas.microsoft.com/office/drawing/2014/main" id="{99B5C0DF-0667-6BB4-B087-2A338F8F0D6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14" name="Gráfico 13">
              <a:extLst>
                <a:ext uri="{FF2B5EF4-FFF2-40B4-BE49-F238E27FC236}">
                  <a16:creationId xmlns:a16="http://schemas.microsoft.com/office/drawing/2014/main" id="{46E2EE14-7E78-EC1F-E1B2-FF397C97C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09382" y="2920564"/>
              <a:ext cx="3542080" cy="2506244"/>
            </a:xfrm>
            <a:prstGeom prst="rect">
              <a:avLst/>
            </a:prstGeom>
          </p:spPr>
        </p:pic>
        <p:pic>
          <p:nvPicPr>
            <p:cNvPr id="20" name="Imagen 19" descr="Logotipo&#10;&#10;Descripción generada automáticamente">
              <a:extLst>
                <a:ext uri="{FF2B5EF4-FFF2-40B4-BE49-F238E27FC236}">
                  <a16:creationId xmlns:a16="http://schemas.microsoft.com/office/drawing/2014/main" id="{1D1BE4AF-5062-CFB4-8451-3E355E44A51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680147" y="3717883"/>
              <a:ext cx="2731515" cy="1169537"/>
            </a:xfrm>
            <a:prstGeom prst="rect">
              <a:avLst/>
            </a:prstGeom>
          </p:spPr>
        </p:pic>
        <p:pic>
          <p:nvPicPr>
            <p:cNvPr id="22" name="Imagen 21">
              <a:extLst>
                <a:ext uri="{FF2B5EF4-FFF2-40B4-BE49-F238E27FC236}">
                  <a16:creationId xmlns:a16="http://schemas.microsoft.com/office/drawing/2014/main" id="{D8E122EB-331F-BDFC-0229-351794A7FFD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sp>
        <p:nvSpPr>
          <p:cNvPr id="31" name="Título 4">
            <a:extLst>
              <a:ext uri="{FF2B5EF4-FFF2-40B4-BE49-F238E27FC236}">
                <a16:creationId xmlns:a16="http://schemas.microsoft.com/office/drawing/2014/main" id="{3B3ECC5B-FE42-8C8C-1B85-91F9FB2864C8}"/>
              </a:ext>
            </a:extLst>
          </p:cNvPr>
          <p:cNvSpPr txBox="1">
            <a:spLocks/>
          </p:cNvSpPr>
          <p:nvPr userDrawn="1"/>
        </p:nvSpPr>
        <p:spPr>
          <a:xfrm>
            <a:off x="4366848" y="184662"/>
            <a:ext cx="2963320"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b="1">
                <a:solidFill>
                  <a:srgbClr val="682079"/>
                </a:solidFill>
                <a:latin typeface="Trebuchet MS" panose="020B0603020202020204" pitchFamily="34" charset="0"/>
              </a:rPr>
              <a:t>Sponsors</a:t>
            </a:r>
          </a:p>
        </p:txBody>
      </p:sp>
      <p:pic>
        <p:nvPicPr>
          <p:cNvPr id="4" name="Imagen 3" descr="Imagen que contiene Icono&#10;&#10;Descripción generada automáticamente">
            <a:extLst>
              <a:ext uri="{FF2B5EF4-FFF2-40B4-BE49-F238E27FC236}">
                <a16:creationId xmlns:a16="http://schemas.microsoft.com/office/drawing/2014/main" id="{47F207C7-832F-10BC-2A39-A3F9B253F34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714058" y="5217761"/>
            <a:ext cx="713691" cy="478173"/>
          </a:xfrm>
          <a:prstGeom prst="rect">
            <a:avLst/>
          </a:prstGeom>
        </p:spPr>
      </p:pic>
    </p:spTree>
    <p:extLst>
      <p:ext uri="{BB962C8B-B14F-4D97-AF65-F5344CB8AC3E}">
        <p14:creationId xmlns:p14="http://schemas.microsoft.com/office/powerpoint/2010/main" val="407045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02793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21/11/2023</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70" r:id="rId6"/>
    <p:sldLayoutId id="214748367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7.gif"/></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localhost:3500/v1.0/secrets/keyvault/password" TargetMode="External"/><Relationship Id="rId4" Type="http://schemas.openxmlformats.org/officeDocument/2006/relationships/image" Target="../media/image45.sv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38.png"/><Relationship Id="rId21" Type="http://schemas.openxmlformats.org/officeDocument/2006/relationships/image" Target="../media/image62.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notesSlide" Target="../notesSlides/notesSlide15.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jpeg"/><Relationship Id="rId23" Type="http://schemas.openxmlformats.org/officeDocument/2006/relationships/image" Target="../media/image64.svg"/><Relationship Id="rId10" Type="http://schemas.openxmlformats.org/officeDocument/2006/relationships/image" Target="../media/image51.jpeg"/><Relationship Id="rId19" Type="http://schemas.openxmlformats.org/officeDocument/2006/relationships/image" Target="../media/image60.png"/><Relationship Id="rId4" Type="http://schemas.openxmlformats.org/officeDocument/2006/relationships/image" Target="../media/image39.svg"/><Relationship Id="rId9" Type="http://schemas.openxmlformats.org/officeDocument/2006/relationships/image" Target="../media/image50.jpeg"/><Relationship Id="rId14" Type="http://schemas.openxmlformats.org/officeDocument/2006/relationships/image" Target="../media/image55.svg"/><Relationship Id="rId22"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dapr.io/developing-applications/building-blocks/workflow/workflow-features-concepts/#workflow-activitie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cs.dapr.io/developing-applications/building-blocks/workflow/workflow-features-concepts/#external-events" TargetMode="External"/><Relationship Id="rId5" Type="http://schemas.openxmlformats.org/officeDocument/2006/relationships/hyperlink" Target="https://docs.dapr.io/developing-applications/building-blocks/workflow/workflow-features-concepts/#child-workflows" TargetMode="External"/><Relationship Id="rId4" Type="http://schemas.openxmlformats.org/officeDocument/2006/relationships/hyperlink" Target="https://docs.dapr.io/developing-applications/building-blocks/workflow/workflow-features-concepts/#durable-timer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hyperlink" Target="mailto:adiaz@encamina.com" TargetMode="External"/><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73.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6355080" y="3696823"/>
            <a:ext cx="5420105" cy="1529232"/>
          </a:xfrm>
        </p:spPr>
        <p:txBody>
          <a:bodyPr>
            <a:normAutofit fontScale="90000"/>
          </a:bodyPr>
          <a:lstStyle/>
          <a:p>
            <a:pPr algn="r"/>
            <a:r>
              <a:rPr lang="en-US" sz="4400">
                <a:cs typeface="Calibri Light"/>
              </a:rPr>
              <a:t>Azure Durable Functions vs </a:t>
            </a:r>
            <a:r>
              <a:rPr lang="en-US" sz="4400" err="1">
                <a:cs typeface="Calibri Light"/>
              </a:rPr>
              <a:t>Dapr</a:t>
            </a:r>
            <a:r>
              <a:rPr lang="en-US" sz="4400">
                <a:cs typeface="Calibri Light"/>
              </a:rPr>
              <a:t> Workflows,           the fight begins</a:t>
            </a:r>
            <a:endParaRPr lang="es-ES" sz="4400"/>
          </a:p>
        </p:txBody>
      </p:sp>
      <p:pic>
        <p:nvPicPr>
          <p:cNvPr id="5" name="Picture 4" descr="A picture containing outdoor, city, several, crowd&#10;&#10;Description automatically generated">
            <a:extLst>
              <a:ext uri="{FF2B5EF4-FFF2-40B4-BE49-F238E27FC236}">
                <a16:creationId xmlns:a16="http://schemas.microsoft.com/office/drawing/2014/main" id="{80A6048F-59EA-69B8-ADD8-DAD54CCF8D46}"/>
              </a:ext>
            </a:extLst>
          </p:cNvPr>
          <p:cNvPicPr>
            <a:picLocks noChangeAspect="1"/>
          </p:cNvPicPr>
          <p:nvPr/>
        </p:nvPicPr>
        <p:blipFill rotWithShape="1">
          <a:blip r:embed="rId3">
            <a:extLst>
              <a:ext uri="{28A0092B-C50C-407E-A947-70E740481C1C}">
                <a14:useLocalDpi xmlns:a14="http://schemas.microsoft.com/office/drawing/2010/main" val="0"/>
              </a:ext>
            </a:extLst>
          </a:blip>
          <a:srcRect l="16933" r="954"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4" name="Rectangle 13">
            <a:extLst>
              <a:ext uri="{FF2B5EF4-FFF2-40B4-BE49-F238E27FC236}">
                <a16:creationId xmlns:a16="http://schemas.microsoft.com/office/drawing/2014/main" id="{A642CF6B-6759-5022-9B26-5A93C2FE31FA}"/>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D52DEC90-01D5-E157-8C1F-784725A62A46}"/>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1" i="0" u="none" strike="noStrike" kern="1200" cap="none" spc="0" normalizeH="0" baseline="0" noProof="0">
                <a:ln>
                  <a:noFill/>
                </a:ln>
                <a:solidFill>
                  <a:prstClr val="white"/>
                </a:solidFill>
                <a:effectLst/>
                <a:uLnTx/>
                <a:uFillTx/>
                <a:latin typeface="Calibri Light" panose="020F0302020204030204"/>
                <a:ea typeface="+mj-ea"/>
                <a:cs typeface="+mj-cs"/>
              </a:rPr>
              <a:t>2023</a:t>
            </a:r>
          </a:p>
        </p:txBody>
      </p:sp>
      <p:grpSp>
        <p:nvGrpSpPr>
          <p:cNvPr id="16" name="Group 15">
            <a:extLst>
              <a:ext uri="{FF2B5EF4-FFF2-40B4-BE49-F238E27FC236}">
                <a16:creationId xmlns:a16="http://schemas.microsoft.com/office/drawing/2014/main" id="{8D0DABD1-28A2-FDF9-9644-33055058D773}"/>
              </a:ext>
            </a:extLst>
          </p:cNvPr>
          <p:cNvGrpSpPr/>
          <p:nvPr/>
        </p:nvGrpSpPr>
        <p:grpSpPr>
          <a:xfrm>
            <a:off x="11062470" y="5673916"/>
            <a:ext cx="982564" cy="1090362"/>
            <a:chOff x="11062470" y="5673916"/>
            <a:chExt cx="982564" cy="1090362"/>
          </a:xfrm>
        </p:grpSpPr>
        <p:pic>
          <p:nvPicPr>
            <p:cNvPr id="23" name="Imagen 8">
              <a:extLst>
                <a:ext uri="{FF2B5EF4-FFF2-40B4-BE49-F238E27FC236}">
                  <a16:creationId xmlns:a16="http://schemas.microsoft.com/office/drawing/2014/main" id="{6B0A1541-53FF-28A3-4184-920F6CC3B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4" name="CuadroTexto 9">
              <a:extLst>
                <a:ext uri="{FF2B5EF4-FFF2-40B4-BE49-F238E27FC236}">
                  <a16:creationId xmlns:a16="http://schemas.microsoft.com/office/drawing/2014/main" id="{97934718-A632-1EB6-9B76-3A15D0E5DDC6}"/>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Trebuchet MS" panose="020B0603020202020204" pitchFamily="34" charset="0"/>
                  <a:ea typeface="+mn-ea"/>
                  <a:cs typeface="Helvetica"/>
                </a:rPr>
                <a:t>17/11/2023</a:t>
              </a:r>
              <a:endParaRPr kumimoji="0" lang="es-ES" sz="1100" b="1" i="0" u="none" strike="noStrike" kern="1200" cap="none" spc="0" normalizeH="0" baseline="0" noProof="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325669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7795E813-C2A4-4CC3-A45E-B8BAC4DB891A}"/>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4400">
                <a:solidFill>
                  <a:schemeClr val="tx1"/>
                </a:solidFill>
              </a:rPr>
              <a:t>Underlaying technology</a:t>
            </a:r>
          </a:p>
        </p:txBody>
      </p:sp>
      <p:pic>
        <p:nvPicPr>
          <p:cNvPr id="1026" name="Picture 2" descr="quiero una imagen que represente la tecnología que hay dentro de la ejecución de un workflow">
            <a:extLst>
              <a:ext uri="{FF2B5EF4-FFF2-40B4-BE49-F238E27FC236}">
                <a16:creationId xmlns:a16="http://schemas.microsoft.com/office/drawing/2014/main" id="{F2FF421E-D2A4-F27A-2187-AFF07140F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81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209BA7EC-02FB-61BD-9A99-6A32140D0BC6}"/>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Behind the scenes, the Durable Functions extension is built on top of the </a:t>
            </a:r>
            <a:r>
              <a:rPr lang="en-US" sz="2000" b="0" i="0" u="none" strike="noStrike">
                <a:effectLst/>
              </a:rPr>
              <a:t>Durable Task Framework</a:t>
            </a:r>
            <a:r>
              <a:rPr lang="en-US" sz="2000" b="0" i="0">
                <a:effectLst/>
              </a:rPr>
              <a:t>, an open-source library on GitHub that's used to build workflows in code. Like Azure Functions is the serverless evolution of Azure WebJobs, Durable Functions is the serverless evolution of the Durable Task Framework. Microsoft and other organizations use the Durable Task Framework extensively to automate mission-critical processes. It's a natural fit for the serverless Azure Functions environment.</a:t>
            </a:r>
            <a:endParaRPr lang="en-US" sz="2000"/>
          </a:p>
        </p:txBody>
      </p:sp>
    </p:spTree>
    <p:extLst>
      <p:ext uri="{BB962C8B-B14F-4D97-AF65-F5344CB8AC3E}">
        <p14:creationId xmlns:p14="http://schemas.microsoft.com/office/powerpoint/2010/main" val="268025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BD13F2-7B2E-4EED-5AF3-75B8332C59F6}"/>
              </a:ext>
            </a:extLst>
          </p:cNvPr>
          <p:cNvSpPr>
            <a:spLocks noGrp="1"/>
          </p:cNvSpPr>
          <p:nvPr>
            <p:ph type="title"/>
          </p:nvPr>
        </p:nvSpPr>
        <p:spPr/>
        <p:txBody>
          <a:bodyPr/>
          <a:lstStyle/>
          <a:p>
            <a:r>
              <a:rPr lang="es-ES" err="1"/>
              <a:t>Orchestrator</a:t>
            </a:r>
            <a:r>
              <a:rPr lang="es-ES"/>
              <a:t> </a:t>
            </a:r>
            <a:r>
              <a:rPr lang="es-ES" err="1"/>
              <a:t>function</a:t>
            </a:r>
            <a:r>
              <a:rPr lang="es-ES"/>
              <a:t> </a:t>
            </a:r>
            <a:r>
              <a:rPr lang="es-ES" err="1"/>
              <a:t>code</a:t>
            </a:r>
            <a:r>
              <a:rPr lang="es-ES"/>
              <a:t> </a:t>
            </a:r>
            <a:r>
              <a:rPr lang="es-ES" err="1"/>
              <a:t>constraints</a:t>
            </a:r>
            <a:endParaRPr lang="es-ES"/>
          </a:p>
        </p:txBody>
      </p:sp>
      <p:sp>
        <p:nvSpPr>
          <p:cNvPr id="3" name="CuadroTexto 2">
            <a:extLst>
              <a:ext uri="{FF2B5EF4-FFF2-40B4-BE49-F238E27FC236}">
                <a16:creationId xmlns:a16="http://schemas.microsoft.com/office/drawing/2014/main" id="{1550F8BF-A004-9347-9F0D-CFF80FA16A53}"/>
              </a:ext>
            </a:extLst>
          </p:cNvPr>
          <p:cNvSpPr txBox="1"/>
          <p:nvPr/>
        </p:nvSpPr>
        <p:spPr>
          <a:xfrm>
            <a:off x="838200" y="2068747"/>
            <a:ext cx="2984653" cy="2308324"/>
          </a:xfrm>
          <a:prstGeom prst="rect">
            <a:avLst/>
          </a:prstGeom>
          <a:noFill/>
        </p:spPr>
        <p:txBody>
          <a:bodyPr wrap="square" rtlCol="0">
            <a:spAutoFit/>
          </a:bodyPr>
          <a:lstStyle/>
          <a:p>
            <a:pPr marL="285750" indent="-285750">
              <a:buFont typeface="Arial" panose="020B0604020202020204" pitchFamily="34" charset="0"/>
              <a:buChar char="•"/>
            </a:pPr>
            <a:r>
              <a:rPr lang="es-ES" err="1"/>
              <a:t>Using</a:t>
            </a:r>
            <a:r>
              <a:rPr lang="es-ES"/>
              <a:t> </a:t>
            </a:r>
            <a:r>
              <a:rPr lang="es-ES" err="1"/>
              <a:t>deterministic</a:t>
            </a:r>
            <a:r>
              <a:rPr lang="es-ES"/>
              <a:t> </a:t>
            </a:r>
            <a:r>
              <a:rPr lang="es-ES" err="1"/>
              <a:t>APIs</a:t>
            </a:r>
            <a:endParaRPr lang="es-ES"/>
          </a:p>
          <a:p>
            <a:pPr marL="285750" indent="-285750">
              <a:buFont typeface="Arial" panose="020B0604020202020204" pitchFamily="34" charset="0"/>
              <a:buChar char="•"/>
            </a:pPr>
            <a:r>
              <a:rPr lang="es-ES"/>
              <a:t>Dates and times</a:t>
            </a:r>
          </a:p>
          <a:p>
            <a:pPr marL="285750" indent="-285750">
              <a:buFont typeface="Arial" panose="020B0604020202020204" pitchFamily="34" charset="0"/>
              <a:buChar char="•"/>
            </a:pPr>
            <a:r>
              <a:rPr lang="es-ES" err="1"/>
              <a:t>GUIDs</a:t>
            </a:r>
            <a:r>
              <a:rPr lang="es-ES"/>
              <a:t> and </a:t>
            </a:r>
            <a:r>
              <a:rPr lang="es-ES" err="1"/>
              <a:t>UUIDs</a:t>
            </a:r>
            <a:endParaRPr lang="es-ES"/>
          </a:p>
          <a:p>
            <a:pPr marL="285750" indent="-285750">
              <a:buFont typeface="Arial" panose="020B0604020202020204" pitchFamily="34" charset="0"/>
              <a:buChar char="•"/>
            </a:pPr>
            <a:r>
              <a:rPr lang="es-ES" err="1"/>
              <a:t>Random</a:t>
            </a:r>
            <a:r>
              <a:rPr lang="es-ES"/>
              <a:t> </a:t>
            </a:r>
            <a:r>
              <a:rPr lang="es-ES" err="1"/>
              <a:t>numbers</a:t>
            </a:r>
            <a:endParaRPr lang="es-ES"/>
          </a:p>
          <a:p>
            <a:pPr marL="285750" indent="-285750">
              <a:buFont typeface="Arial" panose="020B0604020202020204" pitchFamily="34" charset="0"/>
              <a:buChar char="•"/>
            </a:pPr>
            <a:r>
              <a:rPr lang="es-ES" err="1"/>
              <a:t>Bindings</a:t>
            </a:r>
            <a:endParaRPr lang="es-ES"/>
          </a:p>
          <a:p>
            <a:pPr marL="285750" indent="-285750">
              <a:buFont typeface="Arial" panose="020B0604020202020204" pitchFamily="34" charset="0"/>
              <a:buChar char="•"/>
            </a:pPr>
            <a:r>
              <a:rPr lang="es-ES" err="1"/>
              <a:t>Static</a:t>
            </a:r>
            <a:r>
              <a:rPr lang="es-ES"/>
              <a:t> variables</a:t>
            </a:r>
          </a:p>
          <a:p>
            <a:pPr marL="285750" indent="-285750">
              <a:buFont typeface="Arial" panose="020B0604020202020204" pitchFamily="34" charset="0"/>
              <a:buChar char="•"/>
            </a:pPr>
            <a:r>
              <a:rPr lang="es-ES" err="1"/>
              <a:t>Environment</a:t>
            </a:r>
            <a:r>
              <a:rPr lang="es-ES"/>
              <a:t> variables</a:t>
            </a:r>
          </a:p>
          <a:p>
            <a:pPr marL="285750" indent="-285750">
              <a:buFont typeface="Arial" panose="020B0604020202020204" pitchFamily="34" charset="0"/>
              <a:buChar char="•"/>
            </a:pPr>
            <a:endParaRPr lang="es-ES"/>
          </a:p>
        </p:txBody>
      </p:sp>
      <p:sp>
        <p:nvSpPr>
          <p:cNvPr id="4" name="CuadroTexto 3">
            <a:extLst>
              <a:ext uri="{FF2B5EF4-FFF2-40B4-BE49-F238E27FC236}">
                <a16:creationId xmlns:a16="http://schemas.microsoft.com/office/drawing/2014/main" id="{0AE4A5B7-9CEE-F433-CE3A-4F2468167089}"/>
              </a:ext>
            </a:extLst>
          </p:cNvPr>
          <p:cNvSpPr txBox="1"/>
          <p:nvPr/>
        </p:nvSpPr>
        <p:spPr>
          <a:xfrm>
            <a:off x="4383797" y="2068144"/>
            <a:ext cx="3206825" cy="2031325"/>
          </a:xfrm>
          <a:prstGeom prst="rect">
            <a:avLst/>
          </a:prstGeom>
          <a:noFill/>
        </p:spPr>
        <p:txBody>
          <a:bodyPr wrap="square" rtlCol="0">
            <a:spAutoFit/>
          </a:bodyPr>
          <a:lstStyle/>
          <a:p>
            <a:pPr marL="285750" indent="-285750">
              <a:buFont typeface="Arial" panose="020B0604020202020204" pitchFamily="34" charset="0"/>
              <a:buChar char="•"/>
            </a:pPr>
            <a:r>
              <a:rPr lang="es-ES"/>
              <a:t>Network and HTTP</a:t>
            </a:r>
          </a:p>
          <a:p>
            <a:pPr marL="285750" indent="-285750">
              <a:buFont typeface="Arial" panose="020B0604020202020204" pitchFamily="34" charset="0"/>
              <a:buChar char="•"/>
            </a:pPr>
            <a:r>
              <a:rPr lang="es-ES" err="1"/>
              <a:t>Thread-blocking</a:t>
            </a:r>
            <a:r>
              <a:rPr lang="es-ES"/>
              <a:t> </a:t>
            </a:r>
            <a:r>
              <a:rPr lang="es-ES" err="1"/>
              <a:t>APIs</a:t>
            </a:r>
            <a:endParaRPr lang="es-ES"/>
          </a:p>
          <a:p>
            <a:pPr marL="285750" indent="-285750">
              <a:buFont typeface="Arial" panose="020B0604020202020204" pitchFamily="34" charset="0"/>
              <a:buChar char="•"/>
            </a:pPr>
            <a:r>
              <a:rPr lang="es-ES" err="1"/>
              <a:t>Async</a:t>
            </a:r>
            <a:r>
              <a:rPr lang="es-ES"/>
              <a:t> </a:t>
            </a:r>
            <a:r>
              <a:rPr lang="es-ES" err="1"/>
              <a:t>APIs</a:t>
            </a:r>
            <a:endParaRPr lang="es-ES"/>
          </a:p>
          <a:p>
            <a:pPr marL="285750" indent="-285750">
              <a:buFont typeface="Arial" panose="020B0604020202020204" pitchFamily="34" charset="0"/>
              <a:buChar char="•"/>
            </a:pPr>
            <a:r>
              <a:rPr lang="es-ES" err="1"/>
              <a:t>Async</a:t>
            </a:r>
            <a:r>
              <a:rPr lang="es-ES"/>
              <a:t> JavaScript </a:t>
            </a:r>
            <a:r>
              <a:rPr lang="es-ES" err="1"/>
              <a:t>functions</a:t>
            </a:r>
            <a:endParaRPr lang="es-ES"/>
          </a:p>
          <a:p>
            <a:pPr marL="285750" indent="-285750">
              <a:buFont typeface="Arial" panose="020B0604020202020204" pitchFamily="34" charset="0"/>
              <a:buChar char="•"/>
            </a:pPr>
            <a:r>
              <a:rPr lang="es-ES"/>
              <a:t>Python </a:t>
            </a:r>
            <a:r>
              <a:rPr lang="es-ES" err="1"/>
              <a:t>coroutines</a:t>
            </a:r>
            <a:endParaRPr lang="es-ES"/>
          </a:p>
          <a:p>
            <a:pPr marL="285750" indent="-285750">
              <a:buFont typeface="Arial" panose="020B0604020202020204" pitchFamily="34" charset="0"/>
              <a:buChar char="•"/>
            </a:pPr>
            <a:r>
              <a:rPr lang="es-ES"/>
              <a:t>.NET </a:t>
            </a:r>
            <a:r>
              <a:rPr lang="es-ES" err="1"/>
              <a:t>threading</a:t>
            </a:r>
            <a:r>
              <a:rPr lang="es-ES"/>
              <a:t> </a:t>
            </a:r>
            <a:r>
              <a:rPr lang="es-ES" err="1"/>
              <a:t>APIs</a:t>
            </a:r>
            <a:endParaRPr lang="es-ES"/>
          </a:p>
          <a:p>
            <a:pPr marL="285750" indent="-285750">
              <a:buFont typeface="Arial" panose="020B0604020202020204" pitchFamily="34" charset="0"/>
              <a:buChar char="•"/>
            </a:pPr>
            <a:endParaRPr lang="es-ES"/>
          </a:p>
        </p:txBody>
      </p:sp>
      <p:sp>
        <p:nvSpPr>
          <p:cNvPr id="6" name="CuadroTexto 5">
            <a:extLst>
              <a:ext uri="{FF2B5EF4-FFF2-40B4-BE49-F238E27FC236}">
                <a16:creationId xmlns:a16="http://schemas.microsoft.com/office/drawing/2014/main" id="{3533D70C-9198-96C9-A57D-11E722155761}"/>
              </a:ext>
            </a:extLst>
          </p:cNvPr>
          <p:cNvSpPr txBox="1"/>
          <p:nvPr/>
        </p:nvSpPr>
        <p:spPr>
          <a:xfrm>
            <a:off x="838200" y="1498734"/>
            <a:ext cx="5257800" cy="461665"/>
          </a:xfrm>
          <a:prstGeom prst="rect">
            <a:avLst/>
          </a:prstGeom>
          <a:noFill/>
        </p:spPr>
        <p:txBody>
          <a:bodyPr wrap="square" rtlCol="0">
            <a:spAutoFit/>
          </a:bodyPr>
          <a:lstStyle/>
          <a:p>
            <a:r>
              <a:rPr lang="es-ES" sz="2400" b="1" err="1"/>
              <a:t>Code</a:t>
            </a:r>
            <a:endParaRPr lang="es-ES" sz="2400" b="1"/>
          </a:p>
        </p:txBody>
      </p:sp>
      <p:sp>
        <p:nvSpPr>
          <p:cNvPr id="7" name="CuadroTexto 6">
            <a:extLst>
              <a:ext uri="{FF2B5EF4-FFF2-40B4-BE49-F238E27FC236}">
                <a16:creationId xmlns:a16="http://schemas.microsoft.com/office/drawing/2014/main" id="{AE35E775-8BB9-D058-6584-3F2F43AD37D1}"/>
              </a:ext>
            </a:extLst>
          </p:cNvPr>
          <p:cNvSpPr txBox="1"/>
          <p:nvPr/>
        </p:nvSpPr>
        <p:spPr>
          <a:xfrm>
            <a:off x="838200" y="4377071"/>
            <a:ext cx="5257800" cy="461665"/>
          </a:xfrm>
          <a:prstGeom prst="rect">
            <a:avLst/>
          </a:prstGeom>
          <a:noFill/>
        </p:spPr>
        <p:txBody>
          <a:bodyPr wrap="square" rtlCol="0">
            <a:spAutoFit/>
          </a:bodyPr>
          <a:lstStyle/>
          <a:p>
            <a:r>
              <a:rPr lang="es-ES" sz="2400" b="1" err="1"/>
              <a:t>Versioning</a:t>
            </a:r>
            <a:endParaRPr lang="es-ES" sz="2400" b="1"/>
          </a:p>
        </p:txBody>
      </p:sp>
      <p:sp>
        <p:nvSpPr>
          <p:cNvPr id="9" name="CuadroTexto 8">
            <a:extLst>
              <a:ext uri="{FF2B5EF4-FFF2-40B4-BE49-F238E27FC236}">
                <a16:creationId xmlns:a16="http://schemas.microsoft.com/office/drawing/2014/main" id="{EABB2DF3-7740-4B51-77D9-98551CEFD172}"/>
              </a:ext>
            </a:extLst>
          </p:cNvPr>
          <p:cNvSpPr txBox="1"/>
          <p:nvPr/>
        </p:nvSpPr>
        <p:spPr>
          <a:xfrm>
            <a:off x="838200" y="4989934"/>
            <a:ext cx="5257800" cy="369332"/>
          </a:xfrm>
          <a:prstGeom prst="rect">
            <a:avLst/>
          </a:prstGeom>
          <a:noFill/>
        </p:spPr>
        <p:txBody>
          <a:bodyPr wrap="square" rtlCol="0">
            <a:spAutoFit/>
          </a:bodyPr>
          <a:lstStyle/>
          <a:p>
            <a:pPr marL="285750" indent="-285750">
              <a:buFont typeface="Arial" panose="020B0604020202020204" pitchFamily="34" charset="0"/>
              <a:buChar char="•"/>
            </a:pPr>
            <a:r>
              <a:rPr lang="es-ES" err="1"/>
              <a:t>Take</a:t>
            </a:r>
            <a:r>
              <a:rPr lang="es-ES"/>
              <a:t> care </a:t>
            </a:r>
            <a:r>
              <a:rPr lang="es-ES" err="1"/>
              <a:t>of</a:t>
            </a:r>
            <a:r>
              <a:rPr lang="es-ES"/>
              <a:t> </a:t>
            </a:r>
            <a:r>
              <a:rPr lang="es-ES" err="1"/>
              <a:t>unfinished</a:t>
            </a:r>
            <a:r>
              <a:rPr lang="es-ES"/>
              <a:t> </a:t>
            </a:r>
            <a:r>
              <a:rPr lang="es-ES" err="1"/>
              <a:t>orchestrations</a:t>
            </a:r>
            <a:endParaRPr lang="es-ES"/>
          </a:p>
        </p:txBody>
      </p:sp>
      <p:pic>
        <p:nvPicPr>
          <p:cNvPr id="3074" name="Picture 2" descr="quiero una imagen que represente restricciones de código fuente">
            <a:extLst>
              <a:ext uri="{FF2B5EF4-FFF2-40B4-BE49-F238E27FC236}">
                <a16:creationId xmlns:a16="http://schemas.microsoft.com/office/drawing/2014/main" id="{0578818F-23F7-D90A-054C-20EF69BFE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356" y="1177939"/>
            <a:ext cx="4181327" cy="418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765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FF12C1-FA70-9865-98D6-7A85ED48CE69}"/>
              </a:ext>
            </a:extLst>
          </p:cNvPr>
          <p:cNvSpPr>
            <a:spLocks noGrp="1"/>
          </p:cNvSpPr>
          <p:nvPr>
            <p:ph type="title"/>
          </p:nvPr>
        </p:nvSpPr>
        <p:spPr/>
        <p:txBody>
          <a:bodyPr/>
          <a:lstStyle/>
          <a:p>
            <a:r>
              <a:rPr lang="es-ES" err="1"/>
              <a:t>Costs</a:t>
            </a:r>
            <a:endParaRPr lang="es-ES"/>
          </a:p>
        </p:txBody>
      </p:sp>
      <p:sp>
        <p:nvSpPr>
          <p:cNvPr id="4" name="CuadroTexto 3">
            <a:extLst>
              <a:ext uri="{FF2B5EF4-FFF2-40B4-BE49-F238E27FC236}">
                <a16:creationId xmlns:a16="http://schemas.microsoft.com/office/drawing/2014/main" id="{BEF56131-6614-6687-7C27-2EDFE2B6749A}"/>
              </a:ext>
            </a:extLst>
          </p:cNvPr>
          <p:cNvSpPr txBox="1"/>
          <p:nvPr/>
        </p:nvSpPr>
        <p:spPr>
          <a:xfrm>
            <a:off x="838200" y="1517904"/>
            <a:ext cx="10515600" cy="2308324"/>
          </a:xfrm>
          <a:prstGeom prst="rect">
            <a:avLst/>
          </a:prstGeom>
          <a:noFill/>
        </p:spPr>
        <p:txBody>
          <a:bodyPr wrap="square" rtlCol="0">
            <a:spAutoFit/>
          </a:bodyPr>
          <a:lstStyle/>
          <a:p>
            <a:pPr marL="285750" indent="-285750">
              <a:buFont typeface="Arial" panose="020B0604020202020204" pitchFamily="34" charset="0"/>
              <a:buChar char="•"/>
            </a:pPr>
            <a:r>
              <a:rPr lang="en-US" b="0" i="0">
                <a:solidFill>
                  <a:srgbClr val="161616"/>
                </a:solidFill>
                <a:effectLst/>
                <a:latin typeface="Segoe UI" panose="020B0502040204020203" pitchFamily="34" charset="0"/>
              </a:rPr>
              <a:t>Consumption plan</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a:solidFill>
                  <a:srgbClr val="161616"/>
                </a:solidFill>
                <a:latin typeface="Segoe UI" panose="020B0502040204020203" pitchFamily="34" charset="0"/>
              </a:rPr>
              <a:t>Premium plan</a:t>
            </a:r>
          </a:p>
        </p:txBody>
      </p:sp>
      <p:pic>
        <p:nvPicPr>
          <p:cNvPr id="6" name="Imagen 5">
            <a:extLst>
              <a:ext uri="{FF2B5EF4-FFF2-40B4-BE49-F238E27FC236}">
                <a16:creationId xmlns:a16="http://schemas.microsoft.com/office/drawing/2014/main" id="{2DA5C55A-B88E-9E45-9AA8-E74FDE897640}"/>
              </a:ext>
            </a:extLst>
          </p:cNvPr>
          <p:cNvPicPr>
            <a:picLocks noChangeAspect="1"/>
          </p:cNvPicPr>
          <p:nvPr/>
        </p:nvPicPr>
        <p:blipFill>
          <a:blip r:embed="rId3"/>
          <a:stretch>
            <a:fillRect/>
          </a:stretch>
        </p:blipFill>
        <p:spPr>
          <a:xfrm>
            <a:off x="838200" y="1964538"/>
            <a:ext cx="10515600" cy="1233918"/>
          </a:xfrm>
          <a:prstGeom prst="rect">
            <a:avLst/>
          </a:prstGeom>
        </p:spPr>
      </p:pic>
      <p:pic>
        <p:nvPicPr>
          <p:cNvPr id="8" name="Imagen 7">
            <a:extLst>
              <a:ext uri="{FF2B5EF4-FFF2-40B4-BE49-F238E27FC236}">
                <a16:creationId xmlns:a16="http://schemas.microsoft.com/office/drawing/2014/main" id="{A4530A75-1540-36EB-9638-8CB41754A10D}"/>
              </a:ext>
            </a:extLst>
          </p:cNvPr>
          <p:cNvPicPr>
            <a:picLocks noChangeAspect="1"/>
          </p:cNvPicPr>
          <p:nvPr/>
        </p:nvPicPr>
        <p:blipFill>
          <a:blip r:embed="rId4"/>
          <a:stretch>
            <a:fillRect/>
          </a:stretch>
        </p:blipFill>
        <p:spPr>
          <a:xfrm>
            <a:off x="838200" y="3825661"/>
            <a:ext cx="10515600" cy="1653707"/>
          </a:xfrm>
          <a:prstGeom prst="rect">
            <a:avLst/>
          </a:prstGeom>
        </p:spPr>
      </p:pic>
    </p:spTree>
    <p:extLst>
      <p:ext uri="{BB962C8B-B14F-4D97-AF65-F5344CB8AC3E}">
        <p14:creationId xmlns:p14="http://schemas.microsoft.com/office/powerpoint/2010/main" val="383889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EB8C2514-548D-7F7D-23A7-44DF03406EF9}"/>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a:solidFill>
                  <a:schemeClr val="tx1"/>
                </a:solidFill>
              </a:rPr>
              <a:t>Function types</a:t>
            </a:r>
          </a:p>
        </p:txBody>
      </p:sp>
      <p:sp>
        <p:nvSpPr>
          <p:cNvPr id="4" name="CuadroTexto 3">
            <a:extLst>
              <a:ext uri="{FF2B5EF4-FFF2-40B4-BE49-F238E27FC236}">
                <a16:creationId xmlns:a16="http://schemas.microsoft.com/office/drawing/2014/main" id="{99A360D8-B7C5-EEB4-63C0-1E5D76B81A43}"/>
              </a:ext>
            </a:extLst>
          </p:cNvPr>
          <p:cNvSpPr txBox="1"/>
          <p:nvPr/>
        </p:nvSpPr>
        <p:spPr>
          <a:xfrm>
            <a:off x="838200" y="2333297"/>
            <a:ext cx="4619621" cy="38436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Client functions</a:t>
            </a:r>
          </a:p>
          <a:p>
            <a:pPr marL="285750" indent="-228600">
              <a:lnSpc>
                <a:spcPct val="90000"/>
              </a:lnSpc>
              <a:spcAft>
                <a:spcPts val="600"/>
              </a:spcAft>
              <a:buFont typeface="Arial" panose="020B0604020202020204" pitchFamily="34" charset="0"/>
              <a:buChar char="•"/>
            </a:pPr>
            <a:r>
              <a:rPr lang="en-US" sz="2000"/>
              <a:t>Orchestrator functions</a:t>
            </a:r>
          </a:p>
          <a:p>
            <a:pPr marL="285750" indent="-228600">
              <a:lnSpc>
                <a:spcPct val="90000"/>
              </a:lnSpc>
              <a:spcAft>
                <a:spcPts val="600"/>
              </a:spcAft>
              <a:buFont typeface="Arial" panose="020B0604020202020204" pitchFamily="34" charset="0"/>
              <a:buChar char="•"/>
            </a:pPr>
            <a:r>
              <a:rPr lang="en-US" sz="2000"/>
              <a:t>Activity functions</a:t>
            </a:r>
          </a:p>
          <a:p>
            <a:pPr marL="285750" indent="-228600">
              <a:lnSpc>
                <a:spcPct val="90000"/>
              </a:lnSpc>
              <a:spcAft>
                <a:spcPts val="600"/>
              </a:spcAft>
              <a:buFont typeface="Arial" panose="020B0604020202020204" pitchFamily="34" charset="0"/>
              <a:buChar char="•"/>
            </a:pPr>
            <a:r>
              <a:rPr lang="en-US" sz="2000"/>
              <a:t>Entity functions</a:t>
            </a:r>
          </a:p>
        </p:txBody>
      </p:sp>
      <p:pic>
        <p:nvPicPr>
          <p:cNvPr id="2052" name="Picture 4" descr="quiero una imagen que represente tipos de funciones de Azure Durable Functions">
            <a:extLst>
              <a:ext uri="{FF2B5EF4-FFF2-40B4-BE49-F238E27FC236}">
                <a16:creationId xmlns:a16="http://schemas.microsoft.com/office/drawing/2014/main" id="{A30F2A8F-673E-2038-7464-D720020F3B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03" r="385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97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0" name="Rectangle 6155">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E3DF9B8-1787-6A81-7887-480E23385F4C}"/>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a:solidFill>
                  <a:schemeClr val="tx1"/>
                </a:solidFill>
              </a:rPr>
              <a:t>Orchestrations</a:t>
            </a:r>
            <a:br>
              <a:rPr lang="en-US">
                <a:solidFill>
                  <a:schemeClr val="tx1"/>
                </a:solidFill>
              </a:rPr>
            </a:br>
            <a:r>
              <a:rPr lang="en-US">
                <a:solidFill>
                  <a:schemeClr val="tx1"/>
                </a:solidFill>
              </a:rPr>
              <a:t>and</a:t>
            </a:r>
            <a:br>
              <a:rPr lang="en-US">
                <a:solidFill>
                  <a:schemeClr val="tx1"/>
                </a:solidFill>
              </a:rPr>
            </a:br>
            <a:r>
              <a:rPr lang="en-US">
                <a:solidFill>
                  <a:schemeClr val="tx1"/>
                </a:solidFill>
              </a:rPr>
              <a:t>Suborchestrations</a:t>
            </a:r>
          </a:p>
        </p:txBody>
      </p:sp>
      <p:pic>
        <p:nvPicPr>
          <p:cNvPr id="6150" name="Picture 6" descr="quiero una imagen que represente una orquestación de azure durable functions que tenga también suborquestaciones y otros procesos encadenados de forma jerárquica">
            <a:extLst>
              <a:ext uri="{FF2B5EF4-FFF2-40B4-BE49-F238E27FC236}">
                <a16:creationId xmlns:a16="http://schemas.microsoft.com/office/drawing/2014/main" id="{5B76D236-F359-65D8-C4BA-6D4A61CDF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18" r="-1" b="-1"/>
          <a:stretch/>
        </p:blipFill>
        <p:spPr bwMode="auto">
          <a:xfrm>
            <a:off x="5009505" y="10"/>
            <a:ext cx="718249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23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3F491C-26C7-D597-4FD6-6C1A7AFC7C4D}"/>
              </a:ext>
            </a:extLst>
          </p:cNvPr>
          <p:cNvSpPr>
            <a:spLocks noGrp="1"/>
          </p:cNvSpPr>
          <p:nvPr>
            <p:ph type="body" sz="quarter" idx="13"/>
          </p:nvPr>
        </p:nvSpPr>
        <p:spPr/>
        <p:txBody>
          <a:bodyPr>
            <a:normAutofit fontScale="92500" lnSpcReduction="20000"/>
          </a:bodyPr>
          <a:lstStyle/>
          <a:p>
            <a:r>
              <a:rPr lang="es-ES"/>
              <a:t>02</a:t>
            </a:r>
          </a:p>
        </p:txBody>
      </p:sp>
      <p:sp>
        <p:nvSpPr>
          <p:cNvPr id="4" name="Rectangle 3">
            <a:extLst>
              <a:ext uri="{FF2B5EF4-FFF2-40B4-BE49-F238E27FC236}">
                <a16:creationId xmlns:a16="http://schemas.microsoft.com/office/drawing/2014/main" id="{8B64A93C-607A-9BC9-EBEB-E580B4236778}"/>
              </a:ext>
            </a:extLst>
          </p:cNvPr>
          <p:cNvSpPr/>
          <p:nvPr/>
        </p:nvSpPr>
        <p:spPr>
          <a:xfrm>
            <a:off x="204047" y="340272"/>
            <a:ext cx="7595001" cy="5770382"/>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p:txBody>
      </p:sp>
      <p:pic>
        <p:nvPicPr>
          <p:cNvPr id="6" name="Imagen 5">
            <a:extLst>
              <a:ext uri="{FF2B5EF4-FFF2-40B4-BE49-F238E27FC236}">
                <a16:creationId xmlns:a16="http://schemas.microsoft.com/office/drawing/2014/main" id="{859B4854-72E3-7F37-EC6C-4C9B3229E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9176" y="1493936"/>
            <a:ext cx="3031051" cy="3438070"/>
          </a:xfrm>
          <a:prstGeom prst="rect">
            <a:avLst/>
          </a:prstGeom>
        </p:spPr>
      </p:pic>
      <p:sp>
        <p:nvSpPr>
          <p:cNvPr id="7" name="TextBox 6">
            <a:extLst>
              <a:ext uri="{FF2B5EF4-FFF2-40B4-BE49-F238E27FC236}">
                <a16:creationId xmlns:a16="http://schemas.microsoft.com/office/drawing/2014/main" id="{286FDA2C-BCF5-3A9B-2546-4DC1871F7174}"/>
              </a:ext>
            </a:extLst>
          </p:cNvPr>
          <p:cNvSpPr txBox="1"/>
          <p:nvPr/>
        </p:nvSpPr>
        <p:spPr>
          <a:xfrm>
            <a:off x="120224" y="6396335"/>
            <a:ext cx="1853291" cy="461665"/>
          </a:xfrm>
          <a:prstGeom prst="rect">
            <a:avLst/>
          </a:prstGeom>
          <a:noFill/>
        </p:spPr>
        <p:txBody>
          <a:bodyPr wrap="square">
            <a:spAutoFit/>
          </a:bodyPr>
          <a:lstStyle/>
          <a:p>
            <a:r>
              <a:rPr lang="es-ES" sz="2400">
                <a:solidFill>
                  <a:srgbClr val="682079"/>
                </a:solidFill>
                <a:latin typeface="+mn-lt"/>
              </a:rPr>
              <a:t>#netcoreconf</a:t>
            </a:r>
          </a:p>
        </p:txBody>
      </p:sp>
      <p:pic>
        <p:nvPicPr>
          <p:cNvPr id="8" name="Imagen 11">
            <a:extLst>
              <a:ext uri="{FF2B5EF4-FFF2-40B4-BE49-F238E27FC236}">
                <a16:creationId xmlns:a16="http://schemas.microsoft.com/office/drawing/2014/main" id="{41DB98AA-326B-25CC-84FD-331B5FFFF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9" name="CuadroTexto 2">
            <a:extLst>
              <a:ext uri="{FF2B5EF4-FFF2-40B4-BE49-F238E27FC236}">
                <a16:creationId xmlns:a16="http://schemas.microsoft.com/office/drawing/2014/main" id="{386130F4-F8F3-EE40-AD56-63B084869997}"/>
              </a:ext>
            </a:extLst>
          </p:cNvPr>
          <p:cNvSpPr txBox="1"/>
          <p:nvPr/>
        </p:nvSpPr>
        <p:spPr>
          <a:xfrm rot="21065074">
            <a:off x="11255327" y="6321355"/>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2023</a:t>
            </a:r>
            <a:endParaRPr lang="es-ES" sz="2000" b="1">
              <a:solidFill>
                <a:schemeClr val="bg1"/>
              </a:solidFill>
              <a:latin typeface="Trebuchet MS" panose="020B0603020202020204" pitchFamily="34" charset="0"/>
            </a:endParaRPr>
          </a:p>
        </p:txBody>
      </p:sp>
      <p:pic>
        <p:nvPicPr>
          <p:cNvPr id="5" name="Picture 2" descr="Internet of Things prototyping with Firebase: how to do more with less">
            <a:extLst>
              <a:ext uri="{FF2B5EF4-FFF2-40B4-BE49-F238E27FC236}">
                <a16:creationId xmlns:a16="http://schemas.microsoft.com/office/drawing/2014/main" id="{59BE9F84-19B9-5874-DCD6-A7219ADA17F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73" y="949215"/>
            <a:ext cx="7192008" cy="325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6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3F491C-26C7-D597-4FD6-6C1A7AFC7C4D}"/>
              </a:ext>
            </a:extLst>
          </p:cNvPr>
          <p:cNvSpPr>
            <a:spLocks noGrp="1"/>
          </p:cNvSpPr>
          <p:nvPr>
            <p:ph type="body" sz="quarter" idx="13"/>
          </p:nvPr>
        </p:nvSpPr>
        <p:spPr/>
        <p:txBody>
          <a:bodyPr>
            <a:normAutofit fontScale="92500" lnSpcReduction="20000"/>
          </a:bodyPr>
          <a:lstStyle/>
          <a:p>
            <a:r>
              <a:rPr lang="es-ES"/>
              <a:t>03</a:t>
            </a:r>
          </a:p>
        </p:txBody>
      </p:sp>
      <p:sp>
        <p:nvSpPr>
          <p:cNvPr id="4" name="Rectangle 3">
            <a:extLst>
              <a:ext uri="{FF2B5EF4-FFF2-40B4-BE49-F238E27FC236}">
                <a16:creationId xmlns:a16="http://schemas.microsoft.com/office/drawing/2014/main" id="{8B64A93C-607A-9BC9-EBEB-E580B4236778}"/>
              </a:ext>
            </a:extLst>
          </p:cNvPr>
          <p:cNvSpPr/>
          <p:nvPr/>
        </p:nvSpPr>
        <p:spPr>
          <a:xfrm>
            <a:off x="204047" y="340272"/>
            <a:ext cx="7595001" cy="5770382"/>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r>
              <a:rPr lang="es-ES"/>
              <a:t>https://dapr.io/</a:t>
            </a:r>
          </a:p>
        </p:txBody>
      </p:sp>
      <p:sp>
        <p:nvSpPr>
          <p:cNvPr id="2" name="Title 1">
            <a:extLst>
              <a:ext uri="{FF2B5EF4-FFF2-40B4-BE49-F238E27FC236}">
                <a16:creationId xmlns:a16="http://schemas.microsoft.com/office/drawing/2014/main" id="{02F2DE5A-DB79-3BAE-88D3-C7C6E0A0EF2E}"/>
              </a:ext>
            </a:extLst>
          </p:cNvPr>
          <p:cNvSpPr>
            <a:spLocks noGrp="1"/>
          </p:cNvSpPr>
          <p:nvPr>
            <p:ph type="title"/>
          </p:nvPr>
        </p:nvSpPr>
        <p:spPr>
          <a:xfrm>
            <a:off x="2182692" y="2877224"/>
            <a:ext cx="3200192" cy="1103552"/>
          </a:xfrm>
        </p:spPr>
        <p:txBody>
          <a:bodyPr>
            <a:normAutofit fontScale="90000"/>
          </a:bodyPr>
          <a:lstStyle/>
          <a:p>
            <a:pPr algn="ctr"/>
            <a:r>
              <a:rPr lang="es-ES" b="1">
                <a:solidFill>
                  <a:schemeClr val="bg1"/>
                </a:solidFill>
              </a:rPr>
              <a:t>DAPR</a:t>
            </a:r>
            <a:br>
              <a:rPr lang="es-ES" b="1">
                <a:solidFill>
                  <a:schemeClr val="bg1"/>
                </a:solidFill>
              </a:rPr>
            </a:br>
            <a:r>
              <a:rPr lang="es-ES" sz="2000" b="1">
                <a:solidFill>
                  <a:schemeClr val="bg1"/>
                </a:solidFill>
              </a:rPr>
              <a:t>(</a:t>
            </a:r>
            <a:r>
              <a:rPr lang="es-ES" sz="2000" b="1" err="1">
                <a:solidFill>
                  <a:schemeClr val="bg1"/>
                </a:solidFill>
              </a:rPr>
              <a:t>Distributed</a:t>
            </a:r>
            <a:r>
              <a:rPr lang="es-ES" sz="2000" b="1">
                <a:solidFill>
                  <a:schemeClr val="bg1"/>
                </a:solidFill>
              </a:rPr>
              <a:t> Application Runtime)</a:t>
            </a:r>
            <a:endParaRPr lang="es-ES" sz="1800" b="1">
              <a:solidFill>
                <a:schemeClr val="bg1"/>
              </a:solidFill>
            </a:endParaRPr>
          </a:p>
        </p:txBody>
      </p:sp>
      <p:pic>
        <p:nvPicPr>
          <p:cNvPr id="6" name="Imagen 5">
            <a:extLst>
              <a:ext uri="{FF2B5EF4-FFF2-40B4-BE49-F238E27FC236}">
                <a16:creationId xmlns:a16="http://schemas.microsoft.com/office/drawing/2014/main" id="{859B4854-72E3-7F37-EC6C-4C9B3229E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176" y="1493936"/>
            <a:ext cx="3031051" cy="3438070"/>
          </a:xfrm>
          <a:prstGeom prst="rect">
            <a:avLst/>
          </a:prstGeom>
        </p:spPr>
      </p:pic>
      <p:sp>
        <p:nvSpPr>
          <p:cNvPr id="7" name="TextBox 6">
            <a:extLst>
              <a:ext uri="{FF2B5EF4-FFF2-40B4-BE49-F238E27FC236}">
                <a16:creationId xmlns:a16="http://schemas.microsoft.com/office/drawing/2014/main" id="{286FDA2C-BCF5-3A9B-2546-4DC1871F7174}"/>
              </a:ext>
            </a:extLst>
          </p:cNvPr>
          <p:cNvSpPr txBox="1"/>
          <p:nvPr/>
        </p:nvSpPr>
        <p:spPr>
          <a:xfrm>
            <a:off x="120224" y="6396335"/>
            <a:ext cx="1853291" cy="461665"/>
          </a:xfrm>
          <a:prstGeom prst="rect">
            <a:avLst/>
          </a:prstGeom>
          <a:noFill/>
        </p:spPr>
        <p:txBody>
          <a:bodyPr wrap="square">
            <a:spAutoFit/>
          </a:bodyPr>
          <a:lstStyle/>
          <a:p>
            <a:r>
              <a:rPr lang="es-ES" sz="2400">
                <a:solidFill>
                  <a:srgbClr val="682079"/>
                </a:solidFill>
                <a:latin typeface="+mn-lt"/>
              </a:rPr>
              <a:t>#netcoreconf</a:t>
            </a:r>
          </a:p>
        </p:txBody>
      </p:sp>
      <p:pic>
        <p:nvPicPr>
          <p:cNvPr id="8" name="Imagen 11">
            <a:extLst>
              <a:ext uri="{FF2B5EF4-FFF2-40B4-BE49-F238E27FC236}">
                <a16:creationId xmlns:a16="http://schemas.microsoft.com/office/drawing/2014/main" id="{41DB98AA-326B-25CC-84FD-331B5FFFF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9" name="CuadroTexto 2">
            <a:extLst>
              <a:ext uri="{FF2B5EF4-FFF2-40B4-BE49-F238E27FC236}">
                <a16:creationId xmlns:a16="http://schemas.microsoft.com/office/drawing/2014/main" id="{386130F4-F8F3-EE40-AD56-63B084869997}"/>
              </a:ext>
            </a:extLst>
          </p:cNvPr>
          <p:cNvSpPr txBox="1"/>
          <p:nvPr/>
        </p:nvSpPr>
        <p:spPr>
          <a:xfrm rot="21065074">
            <a:off x="11255327" y="6321355"/>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2023</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112364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263" y="2979738"/>
            <a:ext cx="4163125" cy="861774"/>
          </a:xfrm>
        </p:spPr>
        <p:txBody>
          <a:bodyPr/>
          <a:lstStyle/>
          <a:p>
            <a:r>
              <a:rPr lang="en-US"/>
              <a:t>Distributed Application Runtime</a:t>
            </a:r>
          </a:p>
        </p:txBody>
      </p:sp>
      <p:pic>
        <p:nvPicPr>
          <p:cNvPr id="8" name="Graphic 7">
            <a:extLst>
              <a:ext uri="{FF2B5EF4-FFF2-40B4-BE49-F238E27FC236}">
                <a16:creationId xmlns:a16="http://schemas.microsoft.com/office/drawing/2014/main" id="{D304C168-BCED-4BD3-8DE1-8BBBC35E0A3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588263" y="916304"/>
            <a:ext cx="2135887" cy="1663379"/>
          </a:xfrm>
          <a:prstGeom prst="rect">
            <a:avLst/>
          </a:prstGeom>
        </p:spPr>
      </p:pic>
      <p:sp>
        <p:nvSpPr>
          <p:cNvPr id="11" name="TextBox 10">
            <a:extLst>
              <a:ext uri="{FF2B5EF4-FFF2-40B4-BE49-F238E27FC236}">
                <a16:creationId xmlns:a16="http://schemas.microsoft.com/office/drawing/2014/main" id="{56184153-EBB6-4F17-98D5-5315E0B0ED39}"/>
              </a:ext>
            </a:extLst>
          </p:cNvPr>
          <p:cNvSpPr txBox="1"/>
          <p:nvPr/>
        </p:nvSpPr>
        <p:spPr>
          <a:xfrm>
            <a:off x="588262" y="5378217"/>
            <a:ext cx="41631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dapr.io</a:t>
            </a:r>
          </a:p>
        </p:txBody>
      </p:sp>
      <p:sp>
        <p:nvSpPr>
          <p:cNvPr id="12" name="Rectangle 11">
            <a:extLst>
              <a:ext uri="{FF2B5EF4-FFF2-40B4-BE49-F238E27FC236}">
                <a16:creationId xmlns:a16="http://schemas.microsoft.com/office/drawing/2014/main" id="{7C90CBEE-9EDF-4CA7-B185-8B2717F232A2}"/>
              </a:ext>
            </a:extLst>
          </p:cNvPr>
          <p:cNvSpPr/>
          <p:nvPr/>
        </p:nvSpPr>
        <p:spPr bwMode="auto">
          <a:xfrm>
            <a:off x="4813300" y="0"/>
            <a:ext cx="7378700" cy="6858000"/>
          </a:xfrm>
          <a:prstGeom prst="rect">
            <a:avLst/>
          </a:prstGeom>
          <a:solidFill>
            <a:srgbClr val="DDE7F4"/>
          </a:solidFill>
          <a:ln>
            <a:noFill/>
            <a:headEnd type="none" w="med" len="med"/>
            <a:tailEnd type="none" w="med" len="med"/>
          </a:ln>
          <a:effectLst>
            <a:outerShdw blurRad="139700" dist="63500" dir="10800000" algn="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764972C3-9735-410D-A45C-A6E32652BB26}"/>
              </a:ext>
            </a:extLst>
          </p:cNvPr>
          <p:cNvPicPr>
            <a:picLocks noChangeAspect="1"/>
          </p:cNvPicPr>
          <p:nvPr/>
        </p:nvPicPr>
        <p:blipFill>
          <a:blip r:embed="rId5"/>
          <a:stretch>
            <a:fillRect/>
          </a:stretch>
        </p:blipFill>
        <p:spPr>
          <a:xfrm>
            <a:off x="4949200" y="543014"/>
            <a:ext cx="7150579" cy="5573305"/>
          </a:xfrm>
          <a:prstGeom prst="rect">
            <a:avLst/>
          </a:prstGeom>
        </p:spPr>
      </p:pic>
    </p:spTree>
    <p:extLst>
      <p:ext uri="{BB962C8B-B14F-4D97-AF65-F5344CB8AC3E}">
        <p14:creationId xmlns:p14="http://schemas.microsoft.com/office/powerpoint/2010/main" val="39976354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838199" y="126587"/>
            <a:ext cx="10910977" cy="1171466"/>
          </a:xfrm>
        </p:spPr>
        <p:txBody>
          <a:bodyPr/>
          <a:lstStyle/>
          <a:p>
            <a:r>
              <a:rPr lang="en-US"/>
              <a:t>Build connected distributed applications faster</a:t>
            </a:r>
          </a:p>
        </p:txBody>
      </p:sp>
      <p:sp>
        <p:nvSpPr>
          <p:cNvPr id="4" name="Content Placeholder 3">
            <a:extLst>
              <a:ext uri="{FF2B5EF4-FFF2-40B4-BE49-F238E27FC236}">
                <a16:creationId xmlns:a16="http://schemas.microsoft.com/office/drawing/2014/main" id="{C63422F6-7400-47B0-AAD7-4D4476361566}"/>
              </a:ext>
            </a:extLst>
          </p:cNvPr>
          <p:cNvSpPr>
            <a:spLocks noGrp="1"/>
          </p:cNvSpPr>
          <p:nvPr>
            <p:ph idx="1"/>
          </p:nvPr>
        </p:nvSpPr>
        <p:spPr>
          <a:xfrm>
            <a:off x="838200" y="1478756"/>
            <a:ext cx="5083175" cy="4351338"/>
          </a:xfrm>
        </p:spPr>
        <p:txBody>
          <a:bodyPr>
            <a:normAutofit/>
          </a:bodyPr>
          <a:lstStyle/>
          <a:p>
            <a:r>
              <a:rPr lang="en-US"/>
              <a:t>APIs for building microservices easily</a:t>
            </a:r>
          </a:p>
          <a:p>
            <a:r>
              <a:rPr lang="en-US"/>
              <a:t>Resiliency built-in</a:t>
            </a:r>
          </a:p>
          <a:p>
            <a:r>
              <a:rPr lang="en-US"/>
              <a:t>Message and event broker integrations</a:t>
            </a:r>
          </a:p>
          <a:p>
            <a:r>
              <a:rPr lang="en-US"/>
              <a:t>Service discovery</a:t>
            </a:r>
          </a:p>
          <a:p>
            <a:r>
              <a:rPr lang="en-US" err="1"/>
              <a:t>mTLS</a:t>
            </a:r>
            <a:r>
              <a:rPr lang="en-US"/>
              <a:t> encryption</a:t>
            </a:r>
          </a:p>
          <a:p>
            <a:r>
              <a:rPr lang="en-US"/>
              <a:t>Secrets</a:t>
            </a:r>
          </a:p>
          <a:p>
            <a:r>
              <a:rPr lang="en-US"/>
              <a:t>..thanks to </a:t>
            </a:r>
            <a:r>
              <a:rPr lang="en-US" b="1"/>
              <a:t>sidecar process</a:t>
            </a:r>
          </a:p>
          <a:p>
            <a:endParaRPr lang="en-US"/>
          </a:p>
          <a:p>
            <a:endParaRPr lang="en-US"/>
          </a:p>
        </p:txBody>
      </p:sp>
      <p:pic>
        <p:nvPicPr>
          <p:cNvPr id="1026" name="Picture 2">
            <a:extLst>
              <a:ext uri="{FF2B5EF4-FFF2-40B4-BE49-F238E27FC236}">
                <a16:creationId xmlns:a16="http://schemas.microsoft.com/office/drawing/2014/main" id="{997C02BC-E4F0-4922-A8F7-1987607D26DB}"/>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5870576" y="1298053"/>
            <a:ext cx="6270625" cy="3527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2AD612-F019-43EB-9802-9F7542D26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4975" y="1298053"/>
            <a:ext cx="6387025" cy="359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8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p:txBody>
          <a:bodyPr/>
          <a:lstStyle/>
          <a:p>
            <a:r>
              <a:rPr lang="en-US"/>
              <a:t>APIs for solving microservices challenges</a:t>
            </a:r>
          </a:p>
        </p:txBody>
      </p:sp>
      <p:pic>
        <p:nvPicPr>
          <p:cNvPr id="7" name="Content Placeholder 6">
            <a:extLst>
              <a:ext uri="{FF2B5EF4-FFF2-40B4-BE49-F238E27FC236}">
                <a16:creationId xmlns:a16="http://schemas.microsoft.com/office/drawing/2014/main" id="{437108C8-70EA-4110-BC4C-8A7A25670ECD}"/>
              </a:ext>
            </a:extLst>
          </p:cNvPr>
          <p:cNvPicPr>
            <a:picLocks noGrp="1" noChangeAspect="1"/>
          </p:cNvPicPr>
          <p:nvPr>
            <p:ph idx="1"/>
          </p:nvPr>
        </p:nvPicPr>
        <p:blipFill>
          <a:blip r:embed="rId3"/>
          <a:stretch>
            <a:fillRect/>
          </a:stretch>
        </p:blipFill>
        <p:spPr>
          <a:xfrm>
            <a:off x="1863853" y="1477963"/>
            <a:ext cx="8464294" cy="4352925"/>
          </a:xfrm>
        </p:spPr>
      </p:pic>
    </p:spTree>
    <p:extLst>
      <p:ext uri="{BB962C8B-B14F-4D97-AF65-F5344CB8AC3E}">
        <p14:creationId xmlns:p14="http://schemas.microsoft.com/office/powerpoint/2010/main" val="2668488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20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lstStyle/>
          <a:p>
            <a:r>
              <a:rPr lang="en-US"/>
              <a:t>Sidecar model</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2535434" y="1697366"/>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0250"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19" name="Straight Arrow Connector 18">
            <a:extLst>
              <a:ext uri="{FF2B5EF4-FFF2-40B4-BE49-F238E27FC236}">
                <a16:creationId xmlns:a16="http://schemas.microsoft.com/office/drawing/2014/main" id="{82064AC5-A5C4-45E2-AA47-3AFCBE56DBC2}"/>
              </a:ext>
            </a:extLst>
          </p:cNvPr>
          <p:cNvCxnSpPr>
            <a:cxnSpLocks/>
            <a:stCxn id="6" idx="3"/>
          </p:cNvCxnSpPr>
          <p:nvPr/>
        </p:nvCxnSpPr>
        <p:spPr>
          <a:xfrm>
            <a:off x="4201899" y="2669470"/>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3" name="!!Sidecar">
            <a:extLst>
              <a:ext uri="{FF2B5EF4-FFF2-40B4-BE49-F238E27FC236}">
                <a16:creationId xmlns:a16="http://schemas.microsoft.com/office/drawing/2014/main" id="{0B0D300A-A0C9-4191-9136-F0664083CF33}"/>
              </a:ext>
            </a:extLst>
          </p:cNvPr>
          <p:cNvGrpSpPr/>
          <p:nvPr/>
        </p:nvGrpSpPr>
        <p:grpSpPr>
          <a:xfrm>
            <a:off x="8298598" y="1991138"/>
            <a:ext cx="1186830" cy="1389573"/>
            <a:chOff x="8298598" y="2543027"/>
            <a:chExt cx="1186830" cy="1389573"/>
          </a:xfrm>
        </p:grpSpPr>
        <p:sp>
          <p:nvSpPr>
            <p:cNvPr id="24" name="Freeform: Shape 23">
              <a:extLst>
                <a:ext uri="{FF2B5EF4-FFF2-40B4-BE49-F238E27FC236}">
                  <a16:creationId xmlns:a16="http://schemas.microsoft.com/office/drawing/2014/main" id="{86E071D5-1384-46DA-A5E8-A3163BCCA55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681FDCC-2BF0-468D-80EB-D3CC66D53E74}"/>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6" name="Graphic 11">
              <a:extLst>
                <a:ext uri="{FF2B5EF4-FFF2-40B4-BE49-F238E27FC236}">
                  <a16:creationId xmlns:a16="http://schemas.microsoft.com/office/drawing/2014/main" id="{0B0D300A-A0C9-4191-9136-F0664083CF33}"/>
                </a:ext>
              </a:extLst>
            </p:cNvPr>
            <p:cNvGrpSpPr/>
            <p:nvPr/>
          </p:nvGrpSpPr>
          <p:grpSpPr>
            <a:xfrm>
              <a:off x="8386477" y="2846026"/>
              <a:ext cx="952402" cy="699902"/>
              <a:chOff x="8386477" y="2846026"/>
              <a:chExt cx="952402" cy="699902"/>
            </a:xfrm>
          </p:grpSpPr>
          <p:sp>
            <p:nvSpPr>
              <p:cNvPr id="27" name="Freeform: Shape 26">
                <a:extLst>
                  <a:ext uri="{FF2B5EF4-FFF2-40B4-BE49-F238E27FC236}">
                    <a16:creationId xmlns:a16="http://schemas.microsoft.com/office/drawing/2014/main" id="{9887A359-30AD-4025-9F72-E6B5C14D2C9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1DDEEA0-222D-4E5D-936D-07E0093DFC30}"/>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CAF38AB-BEBF-4AA9-9AEC-D52C432B639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2F91A1-FFB8-46E9-8243-92188880DC3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D1A370-817E-45FA-946C-1940D06D17F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3CADC27-CEB4-4497-9F94-5C6D5A202D1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53008F84-C694-4486-BB26-35440A6D1987}"/>
              </a:ext>
            </a:extLst>
          </p:cNvPr>
          <p:cNvSpPr txBox="1"/>
          <p:nvPr/>
        </p:nvSpPr>
        <p:spPr>
          <a:xfrm>
            <a:off x="5732478" y="2266667"/>
            <a:ext cx="1035540" cy="307777"/>
          </a:xfrm>
          <a:prstGeom prst="rect">
            <a:avLst/>
          </a:prstGeom>
          <a:noFill/>
        </p:spPr>
        <p:txBody>
          <a:bodyPr wrap="none" lIns="0" tIns="0" rIns="0" bIns="0" rtlCol="0">
            <a:spAutoFit/>
          </a:bodyPr>
          <a:lstStyle/>
          <a:p>
            <a:pPr algn="ctr"/>
            <a:r>
              <a:rPr lang="en-US" sz="2000">
                <a:solidFill>
                  <a:srgbClr val="202192"/>
                </a:solidFill>
                <a:latin typeface="+mj-lt"/>
              </a:rPr>
              <a:t>Dapr API</a:t>
            </a:r>
          </a:p>
        </p:txBody>
      </p:sp>
      <p:sp>
        <p:nvSpPr>
          <p:cNvPr id="36" name="TextBox 35">
            <a:extLst>
              <a:ext uri="{FF2B5EF4-FFF2-40B4-BE49-F238E27FC236}">
                <a16:creationId xmlns:a16="http://schemas.microsoft.com/office/drawing/2014/main" id="{D546A33C-267A-46ED-B49E-A20C2F9F9728}"/>
              </a:ext>
            </a:extLst>
          </p:cNvPr>
          <p:cNvSpPr txBox="1"/>
          <p:nvPr/>
        </p:nvSpPr>
        <p:spPr>
          <a:xfrm>
            <a:off x="529191" y="3862225"/>
            <a:ext cx="10406574" cy="2870016"/>
          </a:xfrm>
          <a:prstGeom prst="rect">
            <a:avLst/>
          </a:prstGeom>
          <a:noFill/>
        </p:spPr>
        <p:txBody>
          <a:bodyPr wrap="square">
            <a:spAutoFit/>
          </a:bodyPr>
          <a:lstStyle/>
          <a:p>
            <a:pPr marL="0" marR="0" lvl="0" indent="0"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invoke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/cart/method/</a:t>
            </a:r>
            <a:r>
              <a:rPr lang="en-US" sz="1800" kern="0">
                <a:solidFill>
                  <a:srgbClr val="0078D4"/>
                </a:solidFill>
                <a:latin typeface="Consolas" panose="020B0609020204030204" pitchFamily="49" charset="0"/>
              </a:rPr>
              <a:t>new</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order</a:t>
            </a:r>
          </a:p>
          <a:p>
            <a:pPr marL="0" marR="0" lvl="0" indent="0"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GET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state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/inventory/item67</a:t>
            </a:r>
          </a:p>
          <a:p>
            <a:pPr defTabSz="914367">
              <a:spcBef>
                <a:spcPts val="300"/>
              </a:spcBef>
              <a:spcAft>
                <a:spcPts val="1200"/>
              </a:spcAf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publish</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/shipping/orders</a:t>
            </a:r>
          </a:p>
          <a:p>
            <a:pPr defTabSz="914367">
              <a:spcBef>
                <a:spcPts val="300"/>
              </a:spcBef>
              <a:spcAft>
                <a:spcPts val="1200"/>
              </a:spcAft>
              <a:defRPr/>
            </a:pPr>
            <a:r>
              <a:rPr lang="en-US" b="1" kern="0">
                <a:solidFill>
                  <a:srgbClr val="0078D4"/>
                </a:solidFill>
                <a:latin typeface="Consolas" panose="020B0609020204030204" pitchFamily="49" charset="0"/>
              </a:rPr>
              <a:t>GET</a:t>
            </a:r>
            <a:r>
              <a:rPr lang="en-US" kern="0">
                <a:solidFill>
                  <a:srgbClr val="0078D4"/>
                </a:solidFill>
                <a:latin typeface="Consolas" panose="020B0609020204030204" pitchFamily="49" charset="0"/>
              </a:rPr>
              <a:t> </a:t>
            </a:r>
            <a:r>
              <a:rPr kumimoji="0" lang="en-US" sz="1800" b="0" i="0" u="none" strike="noStrike" kern="0" cap="none" spc="0" normalizeH="0" baseline="0" noProof="0">
                <a:ln>
                  <a:noFill/>
                </a:ln>
                <a:solidFill>
                  <a:srgbClr val="0078D4"/>
                </a:solidFill>
                <a:effectLst/>
                <a:uLnTx/>
                <a:uFillTx/>
                <a:latin typeface="Consolas" panose="020B0609020204030204" pitchFamily="49" charset="0"/>
                <a:hlinkClick r:id="rId5"/>
              </a:rPr>
              <a:t>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hlinkClick r:id="rId5"/>
              </a:rPr>
              <a:t>secrets</a:t>
            </a:r>
            <a:r>
              <a:rPr kumimoji="0" lang="en-US" sz="1800" b="0" i="0" u="none" strike="noStrike" kern="0" cap="none" spc="0" normalizeH="0" baseline="0" noProof="0">
                <a:ln>
                  <a:noFill/>
                </a:ln>
                <a:solidFill>
                  <a:srgbClr val="0078D4"/>
                </a:solidFill>
                <a:effectLst/>
                <a:uLnTx/>
                <a:uFillTx/>
                <a:latin typeface="Consolas" panose="020B0609020204030204" pitchFamily="49" charset="0"/>
                <a:hlinkClick r:id="rId5"/>
              </a:rPr>
              <a:t>/keyvault/password</a:t>
            </a:r>
            <a:endParaRPr kumimoji="0" lang="en-US" sz="1800" b="0" i="0" u="none" strike="noStrike" kern="0" cap="none" spc="0" normalizeH="0" baseline="0" noProof="0">
              <a:ln>
                <a:noFill/>
              </a:ln>
              <a:solidFill>
                <a:srgbClr val="0078D4"/>
              </a:solidFill>
              <a:effectLst/>
              <a:uLnTx/>
              <a:uFillTx/>
              <a:latin typeface="Consolas" panose="020B0609020204030204" pitchFamily="49" charset="0"/>
            </a:endParaRPr>
          </a:p>
          <a:p>
            <a:pPr defTabSz="914367">
              <a:spcBef>
                <a:spcPts val="300"/>
              </a:spcBef>
              <a:spcAft>
                <a:spcPts val="1200"/>
              </a:spcAft>
              <a:defRPr/>
            </a:pPr>
            <a:r>
              <a:rPr lang="en-US" b="1" kern="0">
                <a:solidFill>
                  <a:srgbClr val="0078D4"/>
                </a:solidFill>
                <a:latin typeface="Consolas" panose="020B0609020204030204" pitchFamily="49" charset="0"/>
              </a:rPr>
              <a:t>POST</a:t>
            </a:r>
            <a:r>
              <a:rPr lang="en-US" kern="0">
                <a:solidFill>
                  <a:srgbClr val="0078D4"/>
                </a:solidFill>
                <a:latin typeface="Consolas" panose="020B0609020204030204" pitchFamily="49" charset="0"/>
              </a:rPr>
              <a:t> http://localhost:3500/v1.0-beta1/</a:t>
            </a:r>
            <a:r>
              <a:rPr lang="en-US" sz="2000" b="1" kern="0">
                <a:solidFill>
                  <a:srgbClr val="0078D4"/>
                </a:solidFill>
                <a:latin typeface="Consolas" panose="020B0609020204030204" pitchFamily="49" charset="0"/>
              </a:rPr>
              <a:t>workflows</a:t>
            </a:r>
            <a:r>
              <a:rPr lang="en-US" kern="0">
                <a:solidFill>
                  <a:srgbClr val="0078D4"/>
                </a:solidFill>
                <a:latin typeface="Consolas" panose="020B0609020204030204" pitchFamily="49" charset="0"/>
              </a:rPr>
              <a:t>/dapr/businessprocess/1234/start</a:t>
            </a:r>
          </a:p>
          <a:p>
            <a:pPr algn="ctr" defTabSz="914367">
              <a:spcBef>
                <a:spcPts val="300"/>
              </a:spcBef>
              <a:spcAft>
                <a:spcPts val="1200"/>
              </a:spcAft>
              <a:defRPr/>
            </a:pPr>
            <a:endParaRPr kumimoji="0" lang="en-US" sz="1800" b="0" i="0" u="none" strike="noStrike" kern="0" cap="none" spc="0" normalizeH="0" baseline="0" noProof="0">
              <a:ln>
                <a:noFill/>
              </a:ln>
              <a:solidFill>
                <a:srgbClr val="0078D4"/>
              </a:solidFill>
              <a:effectLst/>
              <a:uLnTx/>
              <a:uFillTx/>
              <a:latin typeface="Consolas" panose="020B0609020204030204" pitchFamily="49" charset="0"/>
            </a:endParaRPr>
          </a:p>
        </p:txBody>
      </p:sp>
      <p:sp>
        <p:nvSpPr>
          <p:cNvPr id="38" name="TextBox 37">
            <a:extLst>
              <a:ext uri="{FF2B5EF4-FFF2-40B4-BE49-F238E27FC236}">
                <a16:creationId xmlns:a16="http://schemas.microsoft.com/office/drawing/2014/main" id="{B540879F-B5ED-4593-8094-E0E82ACA1103}"/>
              </a:ext>
            </a:extLst>
          </p:cNvPr>
          <p:cNvSpPr txBox="1"/>
          <p:nvPr/>
        </p:nvSpPr>
        <p:spPr>
          <a:xfrm>
            <a:off x="5776400" y="2780351"/>
            <a:ext cx="947695" cy="215444"/>
          </a:xfrm>
          <a:prstGeom prst="rect">
            <a:avLst/>
          </a:prstGeom>
          <a:noFill/>
        </p:spPr>
        <p:txBody>
          <a:bodyPr wrap="none" lIns="0" tIns="0" rIns="0" bIns="0" rtlCol="0">
            <a:spAutoFit/>
          </a:bodyPr>
          <a:lstStyle/>
          <a:p>
            <a:pPr algn="ctr"/>
            <a:r>
              <a:rPr lang="en-US" sz="1400">
                <a:solidFill>
                  <a:srgbClr val="202192"/>
                </a:solidFill>
                <a:latin typeface="+mj-lt"/>
              </a:rPr>
              <a:t>HTTP/gRPC</a:t>
            </a:r>
          </a:p>
        </p:txBody>
      </p:sp>
      <p:sp>
        <p:nvSpPr>
          <p:cNvPr id="22" name="TextBox 21">
            <a:extLst>
              <a:ext uri="{FF2B5EF4-FFF2-40B4-BE49-F238E27FC236}">
                <a16:creationId xmlns:a16="http://schemas.microsoft.com/office/drawing/2014/main" id="{B1808541-E4BA-4F8C-AF13-6F5B168D77AF}"/>
              </a:ext>
            </a:extLst>
          </p:cNvPr>
          <p:cNvSpPr txBox="1"/>
          <p:nvPr/>
        </p:nvSpPr>
        <p:spPr>
          <a:xfrm>
            <a:off x="2070082" y="1228758"/>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Application</a:t>
            </a:r>
          </a:p>
        </p:txBody>
      </p:sp>
      <p:sp>
        <p:nvSpPr>
          <p:cNvPr id="33" name="TextBox 32">
            <a:extLst>
              <a:ext uri="{FF2B5EF4-FFF2-40B4-BE49-F238E27FC236}">
                <a16:creationId xmlns:a16="http://schemas.microsoft.com/office/drawing/2014/main" id="{E7BBD5D1-9A42-40A0-8B5E-0E3656F011BA}"/>
              </a:ext>
            </a:extLst>
          </p:cNvPr>
          <p:cNvSpPr txBox="1"/>
          <p:nvPr/>
        </p:nvSpPr>
        <p:spPr>
          <a:xfrm>
            <a:off x="7619843" y="1508160"/>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Dapr sidecar</a:t>
            </a:r>
          </a:p>
        </p:txBody>
      </p:sp>
    </p:spTree>
    <p:extLst>
      <p:ext uri="{BB962C8B-B14F-4D97-AF65-F5344CB8AC3E}">
        <p14:creationId xmlns:p14="http://schemas.microsoft.com/office/powerpoint/2010/main" val="12469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Vertical)">
                                      <p:cBhvr>
                                        <p:cTn id="26" dur="500"/>
                                        <p:tgtEl>
                                          <p:spTgt spid="19"/>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fade">
                                      <p:cBhvr>
                                        <p:cTn id="37" dur="500"/>
                                        <p:tgtEl>
                                          <p:spTgt spid="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xEl>
                                              <p:pRg st="1" end="1"/>
                                            </p:txEl>
                                          </p:spTgt>
                                        </p:tgtEl>
                                        <p:attrNameLst>
                                          <p:attrName>style.visibility</p:attrName>
                                        </p:attrNameLst>
                                      </p:cBhvr>
                                      <p:to>
                                        <p:strVal val="visible"/>
                                      </p:to>
                                    </p:set>
                                    <p:animEffect transition="in" filter="fade">
                                      <p:cBhvr>
                                        <p:cTn id="42" dur="500"/>
                                        <p:tgtEl>
                                          <p:spTgt spid="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xEl>
                                              <p:pRg st="2" end="2"/>
                                            </p:txEl>
                                          </p:spTgt>
                                        </p:tgtEl>
                                        <p:attrNameLst>
                                          <p:attrName>style.visibility</p:attrName>
                                        </p:attrNameLst>
                                      </p:cBhvr>
                                      <p:to>
                                        <p:strVal val="visible"/>
                                      </p:to>
                                    </p:set>
                                    <p:animEffect transition="in" filter="fade">
                                      <p:cBhvr>
                                        <p:cTn id="47" dur="500"/>
                                        <p:tgtEl>
                                          <p:spTgt spid="3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xEl>
                                              <p:pRg st="3" end="3"/>
                                            </p:txEl>
                                          </p:spTgt>
                                        </p:tgtEl>
                                        <p:attrNameLst>
                                          <p:attrName>style.visibility</p:attrName>
                                        </p:attrNameLst>
                                      </p:cBhvr>
                                      <p:to>
                                        <p:strVal val="visible"/>
                                      </p:to>
                                    </p:set>
                                    <p:animEffect transition="in" filter="fade">
                                      <p:cBhvr>
                                        <p:cTn id="52" dur="500"/>
                                        <p:tgtEl>
                                          <p:spTgt spid="3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xEl>
                                              <p:pRg st="4" end="4"/>
                                            </p:txEl>
                                          </p:spTgt>
                                        </p:tgtEl>
                                        <p:attrNameLst>
                                          <p:attrName>style.visibility</p:attrName>
                                        </p:attrNameLst>
                                      </p:cBhvr>
                                      <p:to>
                                        <p:strVal val="visible"/>
                                      </p:to>
                                    </p:set>
                                    <p:animEffect transition="in" filter="fade">
                                      <p:cBhvr>
                                        <p:cTn id="57"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build="p"/>
      <p:bldP spid="38" grpId="0"/>
      <p:bldP spid="2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988303" y="3956341"/>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306988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2734150"/>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cloud or edge infrastructure</a:t>
            </a:r>
          </a:p>
        </p:txBody>
      </p:sp>
      <p:sp>
        <p:nvSpPr>
          <p:cNvPr id="2" name="Content Placeholder 1">
            <a:extLst>
              <a:ext uri="{FF2B5EF4-FFF2-40B4-BE49-F238E27FC236}">
                <a16:creationId xmlns:a16="http://schemas.microsoft.com/office/drawing/2014/main" id="{B0A91DF1-35FD-3053-86BA-52CDF420DFA6}"/>
              </a:ext>
            </a:extLst>
          </p:cNvPr>
          <p:cNvSpPr>
            <a:spLocks noGrp="1"/>
          </p:cNvSpPr>
          <p:nvPr>
            <p:ph idx="1"/>
          </p:nvPr>
        </p:nvSpPr>
        <p:spPr/>
        <p:txBody>
          <a:bodyPr/>
          <a:lstStyle/>
          <a:p>
            <a:endParaRPr lang="en-US"/>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1104805"/>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15913" y="2208528"/>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A637AC47-1CD8-4F0A-9595-EEE0D8B4BE29}"/>
              </a:ext>
            </a:extLst>
          </p:cNvPr>
          <p:cNvGrpSpPr/>
          <p:nvPr/>
        </p:nvGrpSpPr>
        <p:grpSpPr>
          <a:xfrm>
            <a:off x="588263" y="5560355"/>
            <a:ext cx="11027664" cy="933450"/>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6" y="6061334"/>
                  <a:ext cx="859859" cy="169277"/>
                </a:xfrm>
                <a:prstGeom prst="rect">
                  <a:avLst/>
                </a:prstGeom>
                <a:noFill/>
              </p:spPr>
              <p:txBody>
                <a:bodyPr wrap="square" lIns="0" tIns="0" rIns="0" bIns="0" rtlCol="0" anchor="ctr">
                  <a:spAutoFit/>
                </a:bodyPr>
                <a:lstStyle/>
                <a:p>
                  <a:pPr algn="l"/>
                  <a:r>
                    <a:rPr lang="en-US" sz="1100">
                      <a:latin typeface="+mj-lt"/>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3"/>
                  <a:ext cx="661036" cy="169277"/>
                </a:xfrm>
                <a:prstGeom prst="rect">
                  <a:avLst/>
                </a:prstGeom>
                <a:noFill/>
              </p:spPr>
              <p:txBody>
                <a:bodyPr wrap="square" lIns="0" tIns="0" rIns="0" bIns="0" rtlCol="0" anchor="ctr">
                  <a:spAutoFit/>
                </a:bodyPr>
                <a:lstStyle/>
                <a:p>
                  <a:pPr algn="l"/>
                  <a:r>
                    <a:rPr lang="en-US" sz="1100">
                      <a:latin typeface="+mj-lt"/>
                    </a:rPr>
                    <a:t>Azure Arc</a:t>
                  </a:r>
                </a:p>
              </p:txBody>
            </p:sp>
          </p:grpSp>
        </p:grpSp>
      </p:grpSp>
      <p:pic>
        <p:nvPicPr>
          <p:cNvPr id="4" name="Picture 2">
            <a:extLst>
              <a:ext uri="{FF2B5EF4-FFF2-40B4-BE49-F238E27FC236}">
                <a16:creationId xmlns:a16="http://schemas.microsoft.com/office/drawing/2014/main" id="{E6676C68-CEAC-817E-C32A-AB853E837AB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82451" y="3437976"/>
            <a:ext cx="7137101" cy="2600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2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normAutofit/>
          </a:bodyPr>
          <a:lstStyle/>
          <a:p>
            <a:r>
              <a:rPr lang="en-US"/>
              <a:t>Dapr components</a:t>
            </a:r>
          </a:p>
        </p:txBody>
      </p:sp>
      <p:pic>
        <p:nvPicPr>
          <p:cNvPr id="29" name="Picture 2">
            <a:extLst>
              <a:ext uri="{FF2B5EF4-FFF2-40B4-BE49-F238E27FC236}">
                <a16:creationId xmlns:a16="http://schemas.microsoft.com/office/drawing/2014/main" id="{DD6B61E8-21E5-1413-D585-927C53F96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60" y="1183212"/>
            <a:ext cx="9381853" cy="55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normAutofit/>
          </a:bodyPr>
          <a:lstStyle/>
          <a:p>
            <a:r>
              <a:rPr lang="en-US" err="1"/>
              <a:t>Dapr</a:t>
            </a:r>
            <a:r>
              <a:rPr lang="en-US"/>
              <a:t> Workflows</a:t>
            </a:r>
          </a:p>
        </p:txBody>
      </p:sp>
      <p:pic>
        <p:nvPicPr>
          <p:cNvPr id="3074" name="Picture 2" descr="Diagram showing basics of Dapr Workflow">
            <a:extLst>
              <a:ext uri="{FF2B5EF4-FFF2-40B4-BE49-F238E27FC236}">
                <a16:creationId xmlns:a16="http://schemas.microsoft.com/office/drawing/2014/main" id="{B0C94EB5-6B1E-A2F3-1043-1AE0876CB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098233"/>
            <a:ext cx="10965180" cy="475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297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normAutofit/>
          </a:bodyPr>
          <a:lstStyle/>
          <a:p>
            <a:r>
              <a:rPr lang="en-US" err="1"/>
              <a:t>Dapr</a:t>
            </a:r>
            <a:r>
              <a:rPr lang="en-US"/>
              <a:t> Workflows Features</a:t>
            </a:r>
          </a:p>
        </p:txBody>
      </p:sp>
      <p:sp>
        <p:nvSpPr>
          <p:cNvPr id="5" name="Content Placeholder 3">
            <a:extLst>
              <a:ext uri="{FF2B5EF4-FFF2-40B4-BE49-F238E27FC236}">
                <a16:creationId xmlns:a16="http://schemas.microsoft.com/office/drawing/2014/main" id="{F99035FC-5126-49AC-1E5E-0189A2BB76C4}"/>
              </a:ext>
            </a:extLst>
          </p:cNvPr>
          <p:cNvSpPr>
            <a:spLocks noGrp="1"/>
          </p:cNvSpPr>
          <p:nvPr>
            <p:ph idx="1"/>
          </p:nvPr>
        </p:nvSpPr>
        <p:spPr>
          <a:xfrm>
            <a:off x="784860" y="1410176"/>
            <a:ext cx="9204960" cy="4351338"/>
          </a:xfrm>
        </p:spPr>
        <p:txBody>
          <a:bodyPr>
            <a:normAutofit fontScale="85000" lnSpcReduction="20000"/>
          </a:bodyPr>
          <a:lstStyle/>
          <a:p>
            <a:r>
              <a:rPr lang="en-US"/>
              <a:t>Workflows</a:t>
            </a:r>
          </a:p>
          <a:p>
            <a:pPr lvl="1"/>
            <a:r>
              <a:rPr lang="en-US"/>
              <a:t>Functions you write that define a series of tasks to be executed in a particular order.</a:t>
            </a:r>
          </a:p>
          <a:p>
            <a:pPr lvl="1"/>
            <a:r>
              <a:rPr lang="es-ES" err="1"/>
              <a:t>Kinds</a:t>
            </a:r>
            <a:r>
              <a:rPr lang="es-ES"/>
              <a:t> </a:t>
            </a:r>
            <a:r>
              <a:rPr lang="es-ES" err="1"/>
              <a:t>of</a:t>
            </a:r>
            <a:r>
              <a:rPr lang="es-ES"/>
              <a:t> </a:t>
            </a:r>
            <a:r>
              <a:rPr lang="es-ES" err="1"/>
              <a:t>tasks</a:t>
            </a:r>
            <a:r>
              <a:rPr lang="es-ES"/>
              <a:t>:</a:t>
            </a:r>
          </a:p>
          <a:p>
            <a:pPr lvl="2"/>
            <a:r>
              <a:rPr lang="en-US" sz="2400">
                <a:hlinkClick r:id="rId3">
                  <a:extLst>
                    <a:ext uri="{A12FA001-AC4F-418D-AE19-62706E023703}">
                      <ahyp:hlinkClr xmlns:ahyp="http://schemas.microsoft.com/office/drawing/2018/hyperlinkcolor" val="tx"/>
                    </a:ext>
                  </a:extLst>
                </a:hlinkClick>
              </a:rPr>
              <a:t>Activities</a:t>
            </a:r>
            <a:r>
              <a:rPr lang="en-US" sz="2400"/>
              <a:t> for executing custom logic</a:t>
            </a:r>
          </a:p>
          <a:p>
            <a:pPr lvl="2"/>
            <a:r>
              <a:rPr lang="en-US" sz="2400">
                <a:hlinkClick r:id="rId4">
                  <a:extLst>
                    <a:ext uri="{A12FA001-AC4F-418D-AE19-62706E023703}">
                      <ahyp:hlinkClr xmlns:ahyp="http://schemas.microsoft.com/office/drawing/2018/hyperlinkcolor" val="tx"/>
                    </a:ext>
                  </a:extLst>
                </a:hlinkClick>
              </a:rPr>
              <a:t>Durable timers</a:t>
            </a:r>
            <a:r>
              <a:rPr lang="en-US" sz="2400"/>
              <a:t> for putting the workflow to sleep for arbitrary lengths of time.</a:t>
            </a:r>
          </a:p>
          <a:p>
            <a:pPr lvl="2"/>
            <a:r>
              <a:rPr lang="en-US" sz="2400">
                <a:hlinkClick r:id="rId5">
                  <a:extLst>
                    <a:ext uri="{A12FA001-AC4F-418D-AE19-62706E023703}">
                      <ahyp:hlinkClr xmlns:ahyp="http://schemas.microsoft.com/office/drawing/2018/hyperlinkcolor" val="tx"/>
                    </a:ext>
                  </a:extLst>
                </a:hlinkClick>
              </a:rPr>
              <a:t>Child workflows</a:t>
            </a:r>
            <a:r>
              <a:rPr lang="en-US" sz="2400"/>
              <a:t> for breaking larger workflows into smaller pieces.</a:t>
            </a:r>
          </a:p>
          <a:p>
            <a:pPr lvl="2"/>
            <a:r>
              <a:rPr lang="en-US" sz="2400">
                <a:hlinkClick r:id="rId6">
                  <a:extLst>
                    <a:ext uri="{A12FA001-AC4F-418D-AE19-62706E023703}">
                      <ahyp:hlinkClr xmlns:ahyp="http://schemas.microsoft.com/office/drawing/2018/hyperlinkcolor" val="tx"/>
                    </a:ext>
                  </a:extLst>
                </a:hlinkClick>
              </a:rPr>
              <a:t>External event waiters</a:t>
            </a:r>
            <a:r>
              <a:rPr lang="en-US" sz="2400"/>
              <a:t> for blocking workflows until they receive external event signals.  </a:t>
            </a:r>
          </a:p>
          <a:p>
            <a:pPr lvl="1"/>
            <a:endParaRPr lang="en-US"/>
          </a:p>
          <a:p>
            <a:pPr lvl="1"/>
            <a:r>
              <a:rPr lang="en-US" b="1"/>
              <a:t>Workflow identity</a:t>
            </a:r>
            <a:r>
              <a:rPr lang="en-US"/>
              <a:t>. Each workflow you define has a type name, and individual executions of a workflow require a unique instance ID. Only one workflow instance with a given ID can exist at any given time.</a:t>
            </a:r>
          </a:p>
          <a:p>
            <a:pPr lvl="1"/>
            <a:r>
              <a:rPr lang="es-ES" b="1" err="1"/>
              <a:t>Workflow</a:t>
            </a:r>
            <a:r>
              <a:rPr lang="es-ES" b="1"/>
              <a:t> replay. </a:t>
            </a:r>
            <a:r>
              <a:rPr lang="en-US" err="1"/>
              <a:t>Dapr</a:t>
            </a:r>
            <a:r>
              <a:rPr lang="en-US"/>
              <a:t> Workflows maintain their execution state by using a technique known as event sourcing.</a:t>
            </a:r>
            <a:endParaRPr lang="es-ES" b="1"/>
          </a:p>
          <a:p>
            <a:pPr lvl="1"/>
            <a:endParaRPr lang="en-US"/>
          </a:p>
          <a:p>
            <a:endParaRPr lang="en-US"/>
          </a:p>
          <a:p>
            <a:endParaRPr lang="en-US"/>
          </a:p>
        </p:txBody>
      </p:sp>
    </p:spTree>
    <p:extLst>
      <p:ext uri="{BB962C8B-B14F-4D97-AF65-F5344CB8AC3E}">
        <p14:creationId xmlns:p14="http://schemas.microsoft.com/office/powerpoint/2010/main" val="52831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normAutofit/>
          </a:bodyPr>
          <a:lstStyle/>
          <a:p>
            <a:r>
              <a:rPr lang="en-US" err="1"/>
              <a:t>Dapr</a:t>
            </a:r>
            <a:r>
              <a:rPr lang="en-US"/>
              <a:t> Workflows Features</a:t>
            </a:r>
          </a:p>
        </p:txBody>
      </p:sp>
      <p:sp>
        <p:nvSpPr>
          <p:cNvPr id="5" name="Content Placeholder 3">
            <a:extLst>
              <a:ext uri="{FF2B5EF4-FFF2-40B4-BE49-F238E27FC236}">
                <a16:creationId xmlns:a16="http://schemas.microsoft.com/office/drawing/2014/main" id="{F99035FC-5126-49AC-1E5E-0189A2BB76C4}"/>
              </a:ext>
            </a:extLst>
          </p:cNvPr>
          <p:cNvSpPr>
            <a:spLocks noGrp="1"/>
          </p:cNvSpPr>
          <p:nvPr>
            <p:ph idx="1"/>
          </p:nvPr>
        </p:nvSpPr>
        <p:spPr>
          <a:xfrm>
            <a:off x="784860" y="1410176"/>
            <a:ext cx="9204960" cy="4351338"/>
          </a:xfrm>
        </p:spPr>
        <p:txBody>
          <a:bodyPr>
            <a:normAutofit/>
          </a:bodyPr>
          <a:lstStyle/>
          <a:p>
            <a:r>
              <a:rPr lang="en-US"/>
              <a:t>Workflows</a:t>
            </a:r>
          </a:p>
          <a:p>
            <a:pPr lvl="1"/>
            <a:r>
              <a:rPr lang="en-US" b="1"/>
              <a:t>Infinite loops and eternal workflows</a:t>
            </a:r>
            <a:r>
              <a:rPr lang="en-US"/>
              <a:t>. Ensure your workflow doesn’t:</a:t>
            </a:r>
          </a:p>
          <a:p>
            <a:pPr lvl="2"/>
            <a:r>
              <a:rPr lang="en-US"/>
              <a:t>Use infinite loops in its implementation</a:t>
            </a:r>
          </a:p>
          <a:p>
            <a:pPr lvl="2"/>
            <a:r>
              <a:rPr lang="en-US"/>
              <a:t>Schedule thousands of tasks.</a:t>
            </a:r>
            <a:endParaRPr lang="es-ES" b="1"/>
          </a:p>
          <a:p>
            <a:pPr lvl="1"/>
            <a:endParaRPr lang="en-US"/>
          </a:p>
          <a:p>
            <a:endParaRPr lang="en-US"/>
          </a:p>
          <a:p>
            <a:endParaRPr lang="en-US"/>
          </a:p>
        </p:txBody>
      </p:sp>
    </p:spTree>
    <p:extLst>
      <p:ext uri="{BB962C8B-B14F-4D97-AF65-F5344CB8AC3E}">
        <p14:creationId xmlns:p14="http://schemas.microsoft.com/office/powerpoint/2010/main" val="3831389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normAutofit/>
          </a:bodyPr>
          <a:lstStyle/>
          <a:p>
            <a:r>
              <a:rPr lang="en-US" err="1"/>
              <a:t>Dapr</a:t>
            </a:r>
            <a:r>
              <a:rPr lang="en-US"/>
              <a:t> Workflows Patterns</a:t>
            </a:r>
          </a:p>
        </p:txBody>
      </p:sp>
      <p:sp>
        <p:nvSpPr>
          <p:cNvPr id="5" name="Content Placeholder 3">
            <a:extLst>
              <a:ext uri="{FF2B5EF4-FFF2-40B4-BE49-F238E27FC236}">
                <a16:creationId xmlns:a16="http://schemas.microsoft.com/office/drawing/2014/main" id="{F99035FC-5126-49AC-1E5E-0189A2BB76C4}"/>
              </a:ext>
            </a:extLst>
          </p:cNvPr>
          <p:cNvSpPr>
            <a:spLocks noGrp="1"/>
          </p:cNvSpPr>
          <p:nvPr>
            <p:ph idx="1"/>
          </p:nvPr>
        </p:nvSpPr>
        <p:spPr>
          <a:xfrm>
            <a:off x="784860" y="1410176"/>
            <a:ext cx="9204960" cy="517684"/>
          </a:xfrm>
        </p:spPr>
        <p:txBody>
          <a:bodyPr>
            <a:normAutofit/>
          </a:bodyPr>
          <a:lstStyle/>
          <a:p>
            <a:pPr marL="0" indent="0">
              <a:buNone/>
            </a:pPr>
            <a:r>
              <a:rPr lang="en-US"/>
              <a:t>Task Chaining</a:t>
            </a:r>
          </a:p>
          <a:p>
            <a:pPr marL="457200" lvl="1" indent="0">
              <a:buNone/>
            </a:pPr>
            <a:endParaRPr lang="en-US"/>
          </a:p>
          <a:p>
            <a:endParaRPr lang="en-US"/>
          </a:p>
          <a:p>
            <a:endParaRPr lang="en-US"/>
          </a:p>
        </p:txBody>
      </p:sp>
      <p:pic>
        <p:nvPicPr>
          <p:cNvPr id="5124" name="Picture 4" descr="Diagram showing how the task chaining workflow pattern works">
            <a:extLst>
              <a:ext uri="{FF2B5EF4-FFF2-40B4-BE49-F238E27FC236}">
                <a16:creationId xmlns:a16="http://schemas.microsoft.com/office/drawing/2014/main" id="{5E4BF310-2702-843D-ECB2-488F9117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2281238"/>
            <a:ext cx="101346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35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normAutofit/>
          </a:bodyPr>
          <a:lstStyle/>
          <a:p>
            <a:r>
              <a:rPr lang="en-US" err="1"/>
              <a:t>Dapr</a:t>
            </a:r>
            <a:r>
              <a:rPr lang="en-US"/>
              <a:t> Workflows Patterns</a:t>
            </a:r>
          </a:p>
        </p:txBody>
      </p:sp>
      <p:sp>
        <p:nvSpPr>
          <p:cNvPr id="5" name="Content Placeholder 3">
            <a:extLst>
              <a:ext uri="{FF2B5EF4-FFF2-40B4-BE49-F238E27FC236}">
                <a16:creationId xmlns:a16="http://schemas.microsoft.com/office/drawing/2014/main" id="{F99035FC-5126-49AC-1E5E-0189A2BB76C4}"/>
              </a:ext>
            </a:extLst>
          </p:cNvPr>
          <p:cNvSpPr>
            <a:spLocks noGrp="1"/>
          </p:cNvSpPr>
          <p:nvPr>
            <p:ph idx="1"/>
          </p:nvPr>
        </p:nvSpPr>
        <p:spPr>
          <a:xfrm>
            <a:off x="784860" y="1410176"/>
            <a:ext cx="9204960" cy="517684"/>
          </a:xfrm>
        </p:spPr>
        <p:txBody>
          <a:bodyPr>
            <a:normAutofit/>
          </a:bodyPr>
          <a:lstStyle/>
          <a:p>
            <a:pPr marL="0" indent="0">
              <a:buNone/>
            </a:pPr>
            <a:r>
              <a:rPr lang="en-US"/>
              <a:t>Fan-out/fan-in</a:t>
            </a:r>
          </a:p>
          <a:p>
            <a:endParaRPr lang="en-US"/>
          </a:p>
          <a:p>
            <a:endParaRPr lang="en-US"/>
          </a:p>
        </p:txBody>
      </p:sp>
      <p:pic>
        <p:nvPicPr>
          <p:cNvPr id="7170" name="Picture 2" descr="Diagram showing how the fan-out/fan-in workflow pattern works">
            <a:extLst>
              <a:ext uri="{FF2B5EF4-FFF2-40B4-BE49-F238E27FC236}">
                <a16:creationId xmlns:a16="http://schemas.microsoft.com/office/drawing/2014/main" id="{53040C3E-5728-EF0E-B8EE-5B3A43E7B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80" y="1859280"/>
            <a:ext cx="68199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559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normAutofit/>
          </a:bodyPr>
          <a:lstStyle/>
          <a:p>
            <a:r>
              <a:rPr lang="en-US" err="1"/>
              <a:t>Dapr</a:t>
            </a:r>
            <a:r>
              <a:rPr lang="en-US"/>
              <a:t> Workflows Patterns</a:t>
            </a:r>
          </a:p>
        </p:txBody>
      </p:sp>
      <p:sp>
        <p:nvSpPr>
          <p:cNvPr id="5" name="Content Placeholder 3">
            <a:extLst>
              <a:ext uri="{FF2B5EF4-FFF2-40B4-BE49-F238E27FC236}">
                <a16:creationId xmlns:a16="http://schemas.microsoft.com/office/drawing/2014/main" id="{F99035FC-5126-49AC-1E5E-0189A2BB76C4}"/>
              </a:ext>
            </a:extLst>
          </p:cNvPr>
          <p:cNvSpPr>
            <a:spLocks noGrp="1"/>
          </p:cNvSpPr>
          <p:nvPr>
            <p:ph idx="1"/>
          </p:nvPr>
        </p:nvSpPr>
        <p:spPr>
          <a:xfrm>
            <a:off x="784860" y="1410176"/>
            <a:ext cx="9204960" cy="517684"/>
          </a:xfrm>
        </p:spPr>
        <p:txBody>
          <a:bodyPr>
            <a:normAutofit/>
          </a:bodyPr>
          <a:lstStyle/>
          <a:p>
            <a:pPr marL="0" indent="0">
              <a:buNone/>
            </a:pPr>
            <a:r>
              <a:rPr lang="en-US"/>
              <a:t>Async HTTP APIs</a:t>
            </a:r>
          </a:p>
          <a:p>
            <a:endParaRPr lang="en-US"/>
          </a:p>
        </p:txBody>
      </p:sp>
      <p:pic>
        <p:nvPicPr>
          <p:cNvPr id="8194" name="Picture 2" descr="Diagram showing how the async request response pattern works">
            <a:extLst>
              <a:ext uri="{FF2B5EF4-FFF2-40B4-BE49-F238E27FC236}">
                <a16:creationId xmlns:a16="http://schemas.microsoft.com/office/drawing/2014/main" id="{774D7AB7-FF4D-A5B3-1289-80EFAD742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 y="2096739"/>
            <a:ext cx="10119360" cy="415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62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normAutofit/>
          </a:bodyPr>
          <a:lstStyle/>
          <a:p>
            <a:r>
              <a:rPr lang="en-US" err="1"/>
              <a:t>Dapr</a:t>
            </a:r>
            <a:r>
              <a:rPr lang="en-US"/>
              <a:t> Workflows Patterns</a:t>
            </a:r>
          </a:p>
        </p:txBody>
      </p:sp>
      <p:sp>
        <p:nvSpPr>
          <p:cNvPr id="5" name="Content Placeholder 3">
            <a:extLst>
              <a:ext uri="{FF2B5EF4-FFF2-40B4-BE49-F238E27FC236}">
                <a16:creationId xmlns:a16="http://schemas.microsoft.com/office/drawing/2014/main" id="{F99035FC-5126-49AC-1E5E-0189A2BB76C4}"/>
              </a:ext>
            </a:extLst>
          </p:cNvPr>
          <p:cNvSpPr>
            <a:spLocks noGrp="1"/>
          </p:cNvSpPr>
          <p:nvPr>
            <p:ph idx="1"/>
          </p:nvPr>
        </p:nvSpPr>
        <p:spPr>
          <a:xfrm>
            <a:off x="784860" y="1410176"/>
            <a:ext cx="9204960" cy="517684"/>
          </a:xfrm>
        </p:spPr>
        <p:txBody>
          <a:bodyPr>
            <a:normAutofit/>
          </a:bodyPr>
          <a:lstStyle/>
          <a:p>
            <a:pPr marL="0" indent="0">
              <a:buNone/>
            </a:pPr>
            <a:r>
              <a:rPr lang="en-US"/>
              <a:t>Monitor</a:t>
            </a:r>
          </a:p>
        </p:txBody>
      </p:sp>
      <p:pic>
        <p:nvPicPr>
          <p:cNvPr id="9218" name="Picture 2" descr="Diagram showing how the monitor pattern works">
            <a:extLst>
              <a:ext uri="{FF2B5EF4-FFF2-40B4-BE49-F238E27FC236}">
                <a16:creationId xmlns:a16="http://schemas.microsoft.com/office/drawing/2014/main" id="{F9E32AC9-F29C-50CE-255E-D994C0D7E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660" y="1095103"/>
            <a:ext cx="3669030" cy="511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95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erson&#10;&#10;Description automatically generated">
            <a:extLst>
              <a:ext uri="{FF2B5EF4-FFF2-40B4-BE49-F238E27FC236}">
                <a16:creationId xmlns:a16="http://schemas.microsoft.com/office/drawing/2014/main" id="{0AFD4801-2B82-FE22-8B81-B024D872F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525" y="695325"/>
            <a:ext cx="9886950" cy="5467350"/>
          </a:xfrm>
          <a:prstGeom prst="rect">
            <a:avLst/>
          </a:prstGeom>
        </p:spPr>
      </p:pic>
      <p:grpSp>
        <p:nvGrpSpPr>
          <p:cNvPr id="4" name="Group 3">
            <a:extLst>
              <a:ext uri="{FF2B5EF4-FFF2-40B4-BE49-F238E27FC236}">
                <a16:creationId xmlns:a16="http://schemas.microsoft.com/office/drawing/2014/main" id="{1B8B3BE4-F987-A86E-9D84-06AC7F3F41F3}"/>
              </a:ext>
            </a:extLst>
          </p:cNvPr>
          <p:cNvGrpSpPr/>
          <p:nvPr/>
        </p:nvGrpSpPr>
        <p:grpSpPr>
          <a:xfrm>
            <a:off x="6623760" y="967613"/>
            <a:ext cx="6032375" cy="3246984"/>
            <a:chOff x="6632214" y="964951"/>
            <a:chExt cx="6032375" cy="3246984"/>
          </a:xfrm>
        </p:grpSpPr>
        <p:sp>
          <p:nvSpPr>
            <p:cNvPr id="21" name="Subtitle 1">
              <a:extLst>
                <a:ext uri="{FF2B5EF4-FFF2-40B4-BE49-F238E27FC236}">
                  <a16:creationId xmlns:a16="http://schemas.microsoft.com/office/drawing/2014/main" id="{01FD8B7E-B200-48B1-8540-BE5FA647CCF3}"/>
                </a:ext>
              </a:extLst>
            </p:cNvPr>
            <p:cNvSpPr txBox="1">
              <a:spLocks/>
            </p:cNvSpPr>
            <p:nvPr/>
          </p:nvSpPr>
          <p:spPr>
            <a:xfrm>
              <a:off x="6632215" y="1973619"/>
              <a:ext cx="3683782" cy="672447"/>
            </a:xfrm>
            <a:prstGeom prst="rect">
              <a:avLst/>
            </a:prstGeom>
          </p:spPr>
          <p:txBody>
            <a:bodyPr vert="horz" lIns="92087" tIns="46044" rIns="92087" bIns="46044"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n-US" sz="2800" b="1" spc="-101">
                  <a:solidFill>
                    <a:schemeClr val="tx1">
                      <a:alpha val="99000"/>
                    </a:schemeClr>
                  </a:solidFill>
                  <a:latin typeface="Segoe UI Light" pitchFamily="34" charset="0"/>
                </a:rPr>
                <a:t>Sergio Parra Guerra</a:t>
              </a:r>
            </a:p>
          </p:txBody>
        </p:sp>
        <p:sp>
          <p:nvSpPr>
            <p:cNvPr id="22" name="Text Placeholder 4">
              <a:extLst>
                <a:ext uri="{FF2B5EF4-FFF2-40B4-BE49-F238E27FC236}">
                  <a16:creationId xmlns:a16="http://schemas.microsoft.com/office/drawing/2014/main" id="{4A371086-E804-470C-8D47-FDFC7A6DA0B5}"/>
                </a:ext>
              </a:extLst>
            </p:cNvPr>
            <p:cNvSpPr txBox="1">
              <a:spLocks/>
            </p:cNvSpPr>
            <p:nvPr/>
          </p:nvSpPr>
          <p:spPr>
            <a:xfrm>
              <a:off x="6632214" y="2716426"/>
              <a:ext cx="6032375" cy="1495509"/>
            </a:xfrm>
            <a:prstGeom prst="rect">
              <a:avLst/>
            </a:prstGeom>
          </p:spPr>
          <p:txBody>
            <a:bodyPr vert="horz" lIns="92087" tIns="46044" rIns="92087" bIns="46044"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n-US" sz="2589" spc="-101">
                  <a:solidFill>
                    <a:schemeClr val="tx1">
                      <a:alpha val="99000"/>
                    </a:schemeClr>
                  </a:solidFill>
                  <a:latin typeface="Segoe UI Light" pitchFamily="34" charset="0"/>
                </a:rPr>
                <a:t>Software &amp; Cloud Architect at </a:t>
              </a:r>
              <a:r>
                <a:rPr lang="en-US" sz="2589" spc="-101" err="1">
                  <a:solidFill>
                    <a:schemeClr val="tx1">
                      <a:alpha val="99000"/>
                    </a:schemeClr>
                  </a:solidFill>
                  <a:latin typeface="Segoe UI Light" pitchFamily="34" charset="0"/>
                </a:rPr>
                <a:t>Encamina</a:t>
              </a:r>
              <a:endParaRPr lang="en-US" sz="2589" spc="-101">
                <a:solidFill>
                  <a:schemeClr val="tx1">
                    <a:alpha val="99000"/>
                  </a:schemeClr>
                </a:solidFill>
                <a:latin typeface="Segoe UI Light" pitchFamily="34" charset="0"/>
              </a:endParaRPr>
            </a:p>
            <a:p>
              <a:pPr marL="0" indent="0" defTabSz="1015359">
                <a:buNone/>
                <a:defRPr/>
              </a:pPr>
              <a:endParaRPr lang="en-US" sz="2589" spc="-101">
                <a:solidFill>
                  <a:prstClr val="black">
                    <a:alpha val="99000"/>
                  </a:prstClr>
                </a:solidFill>
                <a:latin typeface="Segoe UI Light" pitchFamily="34" charset="0"/>
              </a:endParaRPr>
            </a:p>
            <a:p>
              <a:pPr marL="0" lvl="1" indent="0" defTabSz="1015359">
                <a:spcBef>
                  <a:spcPts val="1020"/>
                </a:spcBef>
                <a:buNone/>
                <a:defRPr/>
              </a:pPr>
              <a:r>
                <a:rPr lang="en-US" sz="1663">
                  <a:latin typeface="Segoe UI Light" panose="020B0502040204020203" pitchFamily="34" charset="0"/>
                  <a:cs typeface="Segoe UI Light" panose="020B0502040204020203" pitchFamily="34" charset="0"/>
                </a:rPr>
                <a:t>         @sparraguerra</a:t>
              </a:r>
              <a:endParaRPr lang="en-US" sz="1110">
                <a:latin typeface="Segoe UI Light" panose="020B0502040204020203" pitchFamily="34" charset="0"/>
                <a:cs typeface="Segoe UI Light" panose="020B0502040204020203" pitchFamily="34" charset="0"/>
              </a:endParaRPr>
            </a:p>
            <a:p>
              <a:pPr marL="346378" lvl="1" indent="0" defTabSz="1015359">
                <a:buNone/>
                <a:defRPr/>
              </a:pPr>
              <a:endParaRPr lang="en-US" sz="1110">
                <a:solidFill>
                  <a:prstClr val="black"/>
                </a:solidFill>
                <a:latin typeface="Segoe UI Light" panose="020B0502040204020203" pitchFamily="34" charset="0"/>
                <a:cs typeface="Segoe UI Light" panose="020B0502040204020203" pitchFamily="34" charset="0"/>
                <a:hlinkClick r:id="rId5"/>
              </a:endParaRPr>
            </a:p>
            <a:p>
              <a:pPr marL="380760" indent="-380760" defTabSz="1015359">
                <a:defRPr/>
              </a:pPr>
              <a:endParaRPr lang="en-US" sz="2589">
                <a:solidFill>
                  <a:prstClr val="black"/>
                </a:solidFill>
              </a:endParaRPr>
            </a:p>
            <a:p>
              <a:pPr marL="380760" indent="-380760" defTabSz="1015359">
                <a:defRPr/>
              </a:pPr>
              <a:endParaRPr lang="en-US" sz="1480">
                <a:solidFill>
                  <a:prstClr val="black"/>
                </a:solidFill>
              </a:endParaRPr>
            </a:p>
          </p:txBody>
        </p:sp>
        <p:pic>
          <p:nvPicPr>
            <p:cNvPr id="26" name="Marcador de posición de imagen 7">
              <a:extLst>
                <a:ext uri="{FF2B5EF4-FFF2-40B4-BE49-F238E27FC236}">
                  <a16:creationId xmlns:a16="http://schemas.microsoft.com/office/drawing/2014/main" id="{F95BD1BC-659B-4853-B5DD-E84375DD80B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450511">
              <a:off x="10510089" y="964951"/>
              <a:ext cx="1409398" cy="140939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grpSp>
        <p:nvGrpSpPr>
          <p:cNvPr id="3" name="Group 2">
            <a:extLst>
              <a:ext uri="{FF2B5EF4-FFF2-40B4-BE49-F238E27FC236}">
                <a16:creationId xmlns:a16="http://schemas.microsoft.com/office/drawing/2014/main" id="{9E667B5E-3D87-61B3-3AD4-4456B64C2A57}"/>
              </a:ext>
            </a:extLst>
          </p:cNvPr>
          <p:cNvGrpSpPr/>
          <p:nvPr/>
        </p:nvGrpSpPr>
        <p:grpSpPr>
          <a:xfrm>
            <a:off x="625944" y="966588"/>
            <a:ext cx="5686007" cy="3301801"/>
            <a:chOff x="624308" y="969629"/>
            <a:chExt cx="5686007" cy="3301801"/>
          </a:xfrm>
        </p:grpSpPr>
        <p:sp>
          <p:nvSpPr>
            <p:cNvPr id="19" name="Subtitle 1">
              <a:extLst>
                <a:ext uri="{FF2B5EF4-FFF2-40B4-BE49-F238E27FC236}">
                  <a16:creationId xmlns:a16="http://schemas.microsoft.com/office/drawing/2014/main" id="{F87642CD-9731-4982-87EA-FEBBABEEBB13}"/>
                </a:ext>
              </a:extLst>
            </p:cNvPr>
            <p:cNvSpPr txBox="1">
              <a:spLocks/>
            </p:cNvSpPr>
            <p:nvPr/>
          </p:nvSpPr>
          <p:spPr>
            <a:xfrm>
              <a:off x="625694" y="1928307"/>
              <a:ext cx="4585267" cy="601679"/>
            </a:xfrm>
            <a:prstGeom prst="rect">
              <a:avLst/>
            </a:prstGeom>
          </p:spPr>
          <p:txBody>
            <a:bodyPr vert="horz" wrap="square" lIns="169140" tIns="169140"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646187" indent="-642618" defTabSz="1015359">
                <a:defRPr/>
              </a:pPr>
              <a:r>
                <a:rPr lang="es-ES" sz="2800" spc="-112"/>
                <a:t>Santiago Porras Rodríguez</a:t>
              </a:r>
            </a:p>
          </p:txBody>
        </p:sp>
        <p:sp>
          <p:nvSpPr>
            <p:cNvPr id="20" name="Text Placeholder 4">
              <a:extLst>
                <a:ext uri="{FF2B5EF4-FFF2-40B4-BE49-F238E27FC236}">
                  <a16:creationId xmlns:a16="http://schemas.microsoft.com/office/drawing/2014/main" id="{7B56ACA2-2D47-42DD-89B2-0F31778549EE}"/>
                </a:ext>
              </a:extLst>
            </p:cNvPr>
            <p:cNvSpPr txBox="1">
              <a:spLocks/>
            </p:cNvSpPr>
            <p:nvPr/>
          </p:nvSpPr>
          <p:spPr>
            <a:xfrm>
              <a:off x="624308" y="2617540"/>
              <a:ext cx="5593929" cy="1653890"/>
            </a:xfrm>
            <a:prstGeom prst="rect">
              <a:avLst/>
            </a:prstGeom>
          </p:spPr>
          <p:txBody>
            <a:bodyPr vert="horz" wrap="square" lIns="169140" tIns="169140"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n-US" sz="2589" spc="-112"/>
                <a:t>Solutions Architect &amp; Frontend Lead at </a:t>
              </a:r>
              <a:r>
                <a:rPr lang="en-US" sz="2589" spc="-112" err="1"/>
                <a:t>Encamina</a:t>
              </a:r>
              <a:endParaRPr lang="en-US" sz="2589" spc="-112"/>
            </a:p>
            <a:p>
              <a:pPr marL="0" lvl="1" indent="0" defTabSz="1015359">
                <a:spcBef>
                  <a:spcPts val="1020"/>
                </a:spcBef>
                <a:buNone/>
                <a:defRPr/>
              </a:pPr>
              <a:r>
                <a:rPr lang="en-US" sz="1662">
                  <a:latin typeface="Segoe UI Light" panose="020B0502040204020203" pitchFamily="34" charset="0"/>
                  <a:cs typeface="Segoe UI Light" panose="020B0502040204020203" pitchFamily="34" charset="0"/>
                </a:rPr>
                <a:t>          @saintwukong</a:t>
              </a:r>
              <a:r>
                <a:rPr lang="en-US" sz="1850">
                  <a:solidFill>
                    <a:prstClr val="black"/>
                  </a:solidFill>
                  <a:latin typeface="Segoe UI Light" panose="020B0502040204020203" pitchFamily="34" charset="0"/>
                  <a:cs typeface="Segoe UI Light" panose="020B0502040204020203" pitchFamily="34" charset="0"/>
                </a:rPr>
                <a:t>	</a:t>
              </a:r>
            </a:p>
            <a:p>
              <a:pPr marL="346378" lvl="1" indent="0" defTabSz="1015359">
                <a:buNone/>
                <a:defRPr/>
              </a:pPr>
              <a:endParaRPr lang="en-US" sz="1480">
                <a:solidFill>
                  <a:prstClr val="black"/>
                </a:solidFill>
                <a:latin typeface="Segoe UI Light" panose="020B0502040204020203" pitchFamily="34" charset="0"/>
                <a:cs typeface="Segoe UI Light" panose="020B0502040204020203" pitchFamily="34" charset="0"/>
              </a:endParaRPr>
            </a:p>
          </p:txBody>
        </p:sp>
        <p:pic>
          <p:nvPicPr>
            <p:cNvPr id="27" name="Picture 2">
              <a:extLst>
                <a:ext uri="{FF2B5EF4-FFF2-40B4-BE49-F238E27FC236}">
                  <a16:creationId xmlns:a16="http://schemas.microsoft.com/office/drawing/2014/main" id="{EAD40890-D677-43C4-87D4-6C9388E36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413800">
              <a:off x="4702379" y="969629"/>
              <a:ext cx="1607936" cy="16079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sp>
        <p:nvSpPr>
          <p:cNvPr id="2" name="Title 1">
            <a:extLst>
              <a:ext uri="{FF2B5EF4-FFF2-40B4-BE49-F238E27FC236}">
                <a16:creationId xmlns:a16="http://schemas.microsoft.com/office/drawing/2014/main" id="{3DB6AB15-02ED-4AF5-93DD-A09FDA013132}"/>
              </a:ext>
            </a:extLst>
          </p:cNvPr>
          <p:cNvSpPr>
            <a:spLocks noGrp="1"/>
          </p:cNvSpPr>
          <p:nvPr>
            <p:ph type="title"/>
          </p:nvPr>
        </p:nvSpPr>
        <p:spPr/>
        <p:txBody>
          <a:bodyPr/>
          <a:lstStyle/>
          <a:p>
            <a:r>
              <a:rPr lang="es-ES"/>
              <a:t>Nosotros</a:t>
            </a:r>
            <a:endParaRPr lang="en-US"/>
          </a:p>
        </p:txBody>
      </p:sp>
      <p:pic>
        <p:nvPicPr>
          <p:cNvPr id="23" name="Imagen 21">
            <a:extLst>
              <a:ext uri="{FF2B5EF4-FFF2-40B4-BE49-F238E27FC236}">
                <a16:creationId xmlns:a16="http://schemas.microsoft.com/office/drawing/2014/main" id="{00AB6C26-D1BC-4BCF-8E59-08C4EFDFF3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200" y="3691611"/>
            <a:ext cx="458586" cy="372828"/>
          </a:xfrm>
          <a:prstGeom prst="rect">
            <a:avLst/>
          </a:prstGeom>
        </p:spPr>
      </p:pic>
      <p:pic>
        <p:nvPicPr>
          <p:cNvPr id="24" name="Imagen 22">
            <a:extLst>
              <a:ext uri="{FF2B5EF4-FFF2-40B4-BE49-F238E27FC236}">
                <a16:creationId xmlns:a16="http://schemas.microsoft.com/office/drawing/2014/main" id="{56504BA3-B26C-41C7-80D6-10548B215C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5928" y="3691611"/>
            <a:ext cx="458586" cy="372828"/>
          </a:xfrm>
          <a:prstGeom prst="rect">
            <a:avLst/>
          </a:prstGeom>
        </p:spPr>
      </p:pic>
      <p:pic>
        <p:nvPicPr>
          <p:cNvPr id="25" name="Picture 16">
            <a:extLst>
              <a:ext uri="{FF2B5EF4-FFF2-40B4-BE49-F238E27FC236}">
                <a16:creationId xmlns:a16="http://schemas.microsoft.com/office/drawing/2014/main" id="{56E35146-2678-4C9B-BBE8-3123D0FFFA82}"/>
              </a:ext>
            </a:extLst>
          </p:cNvPr>
          <p:cNvPicPr>
            <a:picLocks noChangeAspect="1"/>
          </p:cNvPicPr>
          <p:nvPr/>
        </p:nvPicPr>
        <p:blipFill>
          <a:blip r:embed="rId9"/>
          <a:stretch>
            <a:fillRect/>
          </a:stretch>
        </p:blipFill>
        <p:spPr>
          <a:xfrm>
            <a:off x="500585" y="4918269"/>
            <a:ext cx="2165802" cy="1070869"/>
          </a:xfrm>
          <a:prstGeom prst="rect">
            <a:avLst/>
          </a:prstGeom>
        </p:spPr>
      </p:pic>
      <p:pic>
        <p:nvPicPr>
          <p:cNvPr id="30" name="Imagen 2">
            <a:extLst>
              <a:ext uri="{FF2B5EF4-FFF2-40B4-BE49-F238E27FC236}">
                <a16:creationId xmlns:a16="http://schemas.microsoft.com/office/drawing/2014/main" id="{E356E785-34ED-4906-A061-59DAD8CD7F03}"/>
              </a:ext>
            </a:extLst>
          </p:cNvPr>
          <p:cNvPicPr>
            <a:picLocks noChangeAspect="1"/>
          </p:cNvPicPr>
          <p:nvPr/>
        </p:nvPicPr>
        <p:blipFill>
          <a:blip r:embed="rId10"/>
          <a:stretch>
            <a:fillRect/>
          </a:stretch>
        </p:blipFill>
        <p:spPr>
          <a:xfrm>
            <a:off x="4189762" y="4527463"/>
            <a:ext cx="2922473" cy="1179107"/>
          </a:xfrm>
          <a:prstGeom prst="rect">
            <a:avLst/>
          </a:prstGeom>
        </p:spPr>
      </p:pic>
      <p:pic>
        <p:nvPicPr>
          <p:cNvPr id="8" name="Picture 7" descr="A person wearing a garment&#10;&#10;Description automatically generated with medium confidence">
            <a:extLst>
              <a:ext uri="{FF2B5EF4-FFF2-40B4-BE49-F238E27FC236}">
                <a16:creationId xmlns:a16="http://schemas.microsoft.com/office/drawing/2014/main" id="{0713FE7A-2991-803D-E7C3-4E1F22438F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6668" y="126587"/>
            <a:ext cx="3398663" cy="6499673"/>
          </a:xfrm>
          <a:prstGeom prst="rect">
            <a:avLst/>
          </a:prstGeom>
        </p:spPr>
      </p:pic>
      <p:grpSp>
        <p:nvGrpSpPr>
          <p:cNvPr id="9" name="Group 8">
            <a:extLst>
              <a:ext uri="{FF2B5EF4-FFF2-40B4-BE49-F238E27FC236}">
                <a16:creationId xmlns:a16="http://schemas.microsoft.com/office/drawing/2014/main" id="{C57EC6E6-FE32-DCB5-D29E-F019467CCA33}"/>
              </a:ext>
            </a:extLst>
          </p:cNvPr>
          <p:cNvGrpSpPr/>
          <p:nvPr/>
        </p:nvGrpSpPr>
        <p:grpSpPr>
          <a:xfrm>
            <a:off x="4339256" y="2228870"/>
            <a:ext cx="7114196" cy="1758905"/>
            <a:chOff x="6632214" y="1973619"/>
            <a:chExt cx="6032375" cy="3226236"/>
          </a:xfrm>
        </p:grpSpPr>
        <p:sp>
          <p:nvSpPr>
            <p:cNvPr id="11" name="Text Placeholder 4">
              <a:extLst>
                <a:ext uri="{FF2B5EF4-FFF2-40B4-BE49-F238E27FC236}">
                  <a16:creationId xmlns:a16="http://schemas.microsoft.com/office/drawing/2014/main" id="{07B269D5-0111-F7F0-B2E1-3A644DE02CFF}"/>
                </a:ext>
              </a:extLst>
            </p:cNvPr>
            <p:cNvSpPr txBox="1">
              <a:spLocks/>
            </p:cNvSpPr>
            <p:nvPr/>
          </p:nvSpPr>
          <p:spPr>
            <a:xfrm>
              <a:off x="6632214" y="3704345"/>
              <a:ext cx="6032375" cy="1495510"/>
            </a:xfrm>
            <a:prstGeom prst="rect">
              <a:avLst/>
            </a:prstGeom>
          </p:spPr>
          <p:txBody>
            <a:bodyPr vert="horz" lIns="92087" tIns="46044" rIns="92087" bIns="46044" rtlCol="0">
              <a:normAutofit fontScale="92500"/>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n-US" sz="3600" b="1" spc="-101">
                  <a:solidFill>
                    <a:schemeClr val="tx1">
                      <a:alpha val="99000"/>
                    </a:schemeClr>
                  </a:solidFill>
                  <a:latin typeface="Segoe UI Light" pitchFamily="34" charset="0"/>
                </a:rPr>
                <a:t>Software &amp; Cloud Architect at </a:t>
              </a:r>
              <a:r>
                <a:rPr lang="en-US" sz="3600" b="1" spc="-101" err="1">
                  <a:solidFill>
                    <a:schemeClr val="tx1">
                      <a:alpha val="99000"/>
                    </a:schemeClr>
                  </a:solidFill>
                  <a:latin typeface="Segoe UI Light" pitchFamily="34" charset="0"/>
                </a:rPr>
                <a:t>Encamina</a:t>
              </a:r>
              <a:endParaRPr lang="en-US" b="1">
                <a:solidFill>
                  <a:prstClr val="black"/>
                </a:solidFill>
                <a:latin typeface="Segoe UI Light" panose="020B0502040204020203" pitchFamily="34" charset="0"/>
                <a:cs typeface="Segoe UI Light" panose="020B0502040204020203" pitchFamily="34" charset="0"/>
              </a:endParaRPr>
            </a:p>
          </p:txBody>
        </p:sp>
        <p:sp>
          <p:nvSpPr>
            <p:cNvPr id="10" name="Subtitle 1">
              <a:extLst>
                <a:ext uri="{FF2B5EF4-FFF2-40B4-BE49-F238E27FC236}">
                  <a16:creationId xmlns:a16="http://schemas.microsoft.com/office/drawing/2014/main" id="{1B5A13FD-0865-2618-B5DC-8C71B3EA1CB3}"/>
                </a:ext>
              </a:extLst>
            </p:cNvPr>
            <p:cNvSpPr txBox="1">
              <a:spLocks/>
            </p:cNvSpPr>
            <p:nvPr/>
          </p:nvSpPr>
          <p:spPr>
            <a:xfrm>
              <a:off x="6632214" y="1973619"/>
              <a:ext cx="5728947" cy="672447"/>
            </a:xfrm>
            <a:prstGeom prst="rect">
              <a:avLst/>
            </a:prstGeom>
          </p:spPr>
          <p:txBody>
            <a:bodyPr vert="horz" lIns="92087" tIns="46044" rIns="92087" bIns="46044"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s-ES" sz="6000" b="1" spc="-101">
                  <a:solidFill>
                    <a:srgbClr val="FFC000">
                      <a:alpha val="99000"/>
                    </a:srgbClr>
                  </a:solidFill>
                  <a:latin typeface="Segoe UI Light" pitchFamily="34" charset="0"/>
                </a:rPr>
                <a:t>S</a:t>
              </a:r>
              <a:r>
                <a:rPr lang="en-US" sz="6000" b="1" spc="-101" err="1">
                  <a:solidFill>
                    <a:srgbClr val="FFC000">
                      <a:alpha val="99000"/>
                    </a:srgbClr>
                  </a:solidFill>
                  <a:latin typeface="Segoe UI Light" pitchFamily="34" charset="0"/>
                </a:rPr>
                <a:t>antiago</a:t>
              </a:r>
              <a:r>
                <a:rPr lang="en-US" sz="6000" b="1" spc="-101">
                  <a:solidFill>
                    <a:srgbClr val="FFC000">
                      <a:alpha val="99000"/>
                    </a:srgbClr>
                  </a:solidFill>
                  <a:latin typeface="Segoe UI Light" pitchFamily="34" charset="0"/>
                </a:rPr>
                <a:t> Parra</a:t>
              </a:r>
            </a:p>
          </p:txBody>
        </p:sp>
      </p:grpSp>
      <p:pic>
        <p:nvPicPr>
          <p:cNvPr id="7" name="Bola de dragón - Opening 1 (Español)">
            <a:hlinkClick r:id="" action="ppaction://media"/>
            <a:extLst>
              <a:ext uri="{FF2B5EF4-FFF2-40B4-BE49-F238E27FC236}">
                <a16:creationId xmlns:a16="http://schemas.microsoft.com/office/drawing/2014/main" id="{7BBAE5FA-A7E7-4787-9950-F36EB881ABB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5147" y="288925"/>
            <a:ext cx="406400" cy="406400"/>
          </a:xfrm>
          <a:prstGeom prst="rect">
            <a:avLst/>
          </a:prstGeom>
        </p:spPr>
      </p:pic>
    </p:spTree>
    <p:extLst>
      <p:ext uri="{BB962C8B-B14F-4D97-AF65-F5344CB8AC3E}">
        <p14:creationId xmlns:p14="http://schemas.microsoft.com/office/powerpoint/2010/main" val="100027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E-6 -0.00116 L 5E-6 -0.00093 C -0.01237 0.00046 -0.02473 0.00069 -0.03697 0.0037 C -0.05925 0.00926 -0.06484 0.01736 -0.08567 0.02662 C -0.09322 0.02986 -0.10118 0.03078 -0.1086 0.03449 C -0.11615 0.03819 -0.12318 0.04421 -0.13047 0.04838 C -0.14454 0.05671 -0.15743 0.06041 -0.1724 0.06435 C -0.18698 0.06828 -0.17982 0.06713 -0.19375 0.06828 C -0.19688 0.06944 -0.2 0.0706 -0.20326 0.07129 C -0.20756 0.07222 -0.21185 0.07222 -0.21615 0.07338 C -0.23998 0.08032 -0.20599 0.07546 -0.23347 0.07824 L -0.24128 0.08241 C -0.24271 0.0831 -0.24428 0.08403 -0.24571 0.08426 C -0.24961 0.08495 -0.25365 0.08495 -0.25756 0.08541 C -0.26211 0.08796 -0.25964 0.08727 -0.26472 0.08727 " pathEditMode="relative" rAng="0" ptsTypes="AAAAAAAAAAAAAAA">
                                      <p:cBhvr>
                                        <p:cTn id="10" dur="2000" fill="hold"/>
                                        <p:tgtEl>
                                          <p:spTgt spid="4"/>
                                        </p:tgtEl>
                                        <p:attrNameLst>
                                          <p:attrName>ppt_x</p:attrName>
                                          <p:attrName>ppt_y</p:attrName>
                                        </p:attrNameLst>
                                      </p:cBhvr>
                                      <p:rCtr x="-13242" y="4421"/>
                                    </p:animMotion>
                                  </p:childTnLst>
                                </p:cTn>
                              </p:par>
                              <p:par>
                                <p:cTn id="11" presetID="0" presetClass="path" presetSubtype="0" accel="50000" decel="50000" fill="hold" nodeType="withEffect">
                                  <p:stCondLst>
                                    <p:cond delay="0"/>
                                  </p:stCondLst>
                                  <p:childTnLst>
                                    <p:animMotion origin="layout" path="M -0.00118 -0.00208 L -0.00118 -0.00185 C 0.01653 0.00718 -0.00287 -0.00231 0.03958 0.00672 C 0.0496 0.0088 0.0595 0.01135 0.06927 0.01459 C 0.0802 0.01829 0.09088 0.02338 0.10182 0.02755 C 0.10664 0.0294 0.11145 0.03079 0.11627 0.03264 C 0.11966 0.0338 0.12304 0.03519 0.12643 0.03658 C 0.12786 0.03727 0.12942 0.03797 0.13085 0.03866 C 0.13333 0.03935 0.13567 0.03982 0.13815 0.04051 C 0.14036 0.0419 0.14257 0.04375 0.14492 0.04445 C 0.15833 0.04954 0.14687 0.04306 0.15442 0.04653 C 0.16002 0.04908 0.16549 0.05232 0.17122 0.0544 C 0.18125 0.05834 0.17643 0.05672 0.1858 0.05949 L 0.19023 0.0625 C 0.19127 0.0632 0.19257 0.06343 0.19362 0.06435 C 0.19466 0.06551 0.19531 0.06736 0.19635 0.06829 C 0.19739 0.06945 0.19869 0.06968 0.19973 0.07037 C 0.20234 0.07199 0.20403 0.07385 0.20703 0.07431 C 0.21302 0.07523 0.21901 0.075 0.225 0.07523 C 0.22591 0.07639 0.22669 0.07755 0.22773 0.07824 C 0.22838 0.07894 0.22929 0.07894 0.22994 0.0794 C 0.23059 0.07963 0.23112 0.0801 0.23164 0.08033 C 0.23593 0.08172 0.23684 0.08125 0.24179 0.08125 " pathEditMode="relative" rAng="0" ptsTypes="AAAAAAAAAAAAAAAAAAAAAAA">
                                      <p:cBhvr>
                                        <p:cTn id="12" dur="2000" fill="hold"/>
                                        <p:tgtEl>
                                          <p:spTgt spid="3"/>
                                        </p:tgtEl>
                                        <p:attrNameLst>
                                          <p:attrName>ppt_x</p:attrName>
                                          <p:attrName>ppt_y</p:attrName>
                                        </p:attrNameLst>
                                      </p:cBhvr>
                                      <p:rCtr x="12148" y="4167"/>
                                    </p:animMotion>
                                  </p:childTnLst>
                                </p:cTn>
                              </p:par>
                              <p:par>
                                <p:cTn id="13" presetID="2" presetClass="exit" presetSubtype="4" fill="hold" nodeType="withEffect">
                                  <p:stCondLst>
                                    <p:cond delay="0"/>
                                  </p:stCondLst>
                                  <p:childTnLst>
                                    <p:anim calcmode="lin" valueType="num">
                                      <p:cBhvr additive="base">
                                        <p:cTn id="14" dur="500"/>
                                        <p:tgtEl>
                                          <p:spTgt spid="23"/>
                                        </p:tgtEl>
                                        <p:attrNameLst>
                                          <p:attrName>ppt_x</p:attrName>
                                        </p:attrNameLst>
                                      </p:cBhvr>
                                      <p:tavLst>
                                        <p:tav tm="0">
                                          <p:val>
                                            <p:strVal val="ppt_x"/>
                                          </p:val>
                                        </p:tav>
                                        <p:tav tm="100000">
                                          <p:val>
                                            <p:strVal val="ppt_x"/>
                                          </p:val>
                                        </p:tav>
                                      </p:tavLst>
                                    </p:anim>
                                    <p:anim calcmode="lin" valueType="num">
                                      <p:cBhvr additive="base">
                                        <p:cTn id="15" dur="500"/>
                                        <p:tgtEl>
                                          <p:spTgt spid="23"/>
                                        </p:tgtEl>
                                        <p:attrNameLst>
                                          <p:attrName>ppt_y</p:attrName>
                                        </p:attrNameLst>
                                      </p:cBhvr>
                                      <p:tavLst>
                                        <p:tav tm="0">
                                          <p:val>
                                            <p:strVal val="ppt_y"/>
                                          </p:val>
                                        </p:tav>
                                        <p:tav tm="100000">
                                          <p:val>
                                            <p:strVal val="1+ppt_h/2"/>
                                          </p:val>
                                        </p:tav>
                                      </p:tavLst>
                                    </p:anim>
                                    <p:set>
                                      <p:cBhvr>
                                        <p:cTn id="16" dur="1" fill="hold">
                                          <p:stCondLst>
                                            <p:cond delay="499"/>
                                          </p:stCondLst>
                                        </p:cTn>
                                        <p:tgtEl>
                                          <p:spTgt spid="23"/>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4"/>
                                        </p:tgtEl>
                                        <p:attrNameLst>
                                          <p:attrName>ppt_x</p:attrName>
                                        </p:attrNameLst>
                                      </p:cBhvr>
                                      <p:tavLst>
                                        <p:tav tm="0">
                                          <p:val>
                                            <p:strVal val="ppt_x"/>
                                          </p:val>
                                        </p:tav>
                                        <p:tav tm="100000">
                                          <p:val>
                                            <p:strVal val="ppt_x"/>
                                          </p:val>
                                        </p:tav>
                                      </p:tavLst>
                                    </p:anim>
                                    <p:anim calcmode="lin" valueType="num">
                                      <p:cBhvr additive="base">
                                        <p:cTn id="19" dur="500"/>
                                        <p:tgtEl>
                                          <p:spTgt spid="24"/>
                                        </p:tgtEl>
                                        <p:attrNameLst>
                                          <p:attrName>ppt_y</p:attrName>
                                        </p:attrNameLst>
                                      </p:cBhvr>
                                      <p:tavLst>
                                        <p:tav tm="0">
                                          <p:val>
                                            <p:strVal val="ppt_y"/>
                                          </p:val>
                                        </p:tav>
                                        <p:tav tm="100000">
                                          <p:val>
                                            <p:strVal val="1+ppt_h/2"/>
                                          </p:val>
                                        </p:tav>
                                      </p:tavLst>
                                    </p:anim>
                                    <p:set>
                                      <p:cBhvr>
                                        <p:cTn id="20" dur="1" fill="hold">
                                          <p:stCondLst>
                                            <p:cond delay="499"/>
                                          </p:stCondLst>
                                        </p:cTn>
                                        <p:tgtEl>
                                          <p:spTgt spid="24"/>
                                        </p:tgtEl>
                                        <p:attrNameLst>
                                          <p:attrName>style.visibility</p:attrName>
                                        </p:attrNameLst>
                                      </p:cBhvr>
                                      <p:to>
                                        <p:strVal val="hidden"/>
                                      </p:to>
                                    </p:set>
                                  </p:childTnLst>
                                </p:cTn>
                              </p:par>
                            </p:childTnLst>
                          </p:cTn>
                        </p:par>
                        <p:par>
                          <p:cTn id="21" fill="hold">
                            <p:stCondLst>
                              <p:cond delay="2000"/>
                            </p:stCondLst>
                            <p:childTnLst>
                              <p:par>
                                <p:cTn id="22" presetID="26" presetClass="emph" presetSubtype="0" fill="hold" nodeType="afterEffect">
                                  <p:stCondLst>
                                    <p:cond delay="0"/>
                                  </p:stCondLst>
                                  <p:childTnLst>
                                    <p:animEffect transition="out" filter="fade">
                                      <p:cBhvr>
                                        <p:cTn id="23" dur="500" tmFilter="0, 0; .2, .5; .8, .5; 1, 0"/>
                                        <p:tgtEl>
                                          <p:spTgt spid="3"/>
                                        </p:tgtEl>
                                      </p:cBhvr>
                                    </p:animEffect>
                                    <p:animScale>
                                      <p:cBhvr>
                                        <p:cTn id="24" dur="250" autoRev="1" fill="hold"/>
                                        <p:tgtEl>
                                          <p:spTgt spid="3"/>
                                        </p:tgtEl>
                                      </p:cBhvr>
                                      <p:by x="105000" y="105000"/>
                                    </p:animScale>
                                  </p:childTnLst>
                                </p:cTn>
                              </p:par>
                              <p:par>
                                <p:cTn id="25" presetID="26" presetClass="emph" presetSubtype="0" fill="hold" nodeType="withEffect">
                                  <p:stCondLst>
                                    <p:cond delay="0"/>
                                  </p:stCondLst>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2500"/>
                            </p:stCondLst>
                            <p:childTnLst>
                              <p:par>
                                <p:cTn id="29" presetID="32" presetClass="emph" presetSubtype="0" fill="hold" nodeType="afterEffect">
                                  <p:stCondLst>
                                    <p:cond delay="0"/>
                                  </p:stCondLst>
                                  <p:childTnLst>
                                    <p:animRot by="120000">
                                      <p:cBhvr>
                                        <p:cTn id="30" dur="100" fill="hold">
                                          <p:stCondLst>
                                            <p:cond delay="0"/>
                                          </p:stCondLst>
                                        </p:cTn>
                                        <p:tgtEl>
                                          <p:spTgt spid="3"/>
                                        </p:tgtEl>
                                        <p:attrNameLst>
                                          <p:attrName>r</p:attrName>
                                        </p:attrNameLst>
                                      </p:cBhvr>
                                    </p:animRot>
                                    <p:animRot by="-240000">
                                      <p:cBhvr>
                                        <p:cTn id="31" dur="200" fill="hold">
                                          <p:stCondLst>
                                            <p:cond delay="200"/>
                                          </p:stCondLst>
                                        </p:cTn>
                                        <p:tgtEl>
                                          <p:spTgt spid="3"/>
                                        </p:tgtEl>
                                        <p:attrNameLst>
                                          <p:attrName>r</p:attrName>
                                        </p:attrNameLst>
                                      </p:cBhvr>
                                    </p:animRot>
                                    <p:animRot by="240000">
                                      <p:cBhvr>
                                        <p:cTn id="32" dur="200" fill="hold">
                                          <p:stCondLst>
                                            <p:cond delay="400"/>
                                          </p:stCondLst>
                                        </p:cTn>
                                        <p:tgtEl>
                                          <p:spTgt spid="3"/>
                                        </p:tgtEl>
                                        <p:attrNameLst>
                                          <p:attrName>r</p:attrName>
                                        </p:attrNameLst>
                                      </p:cBhvr>
                                    </p:animRot>
                                    <p:animRot by="-240000">
                                      <p:cBhvr>
                                        <p:cTn id="33" dur="200" fill="hold">
                                          <p:stCondLst>
                                            <p:cond delay="600"/>
                                          </p:stCondLst>
                                        </p:cTn>
                                        <p:tgtEl>
                                          <p:spTgt spid="3"/>
                                        </p:tgtEl>
                                        <p:attrNameLst>
                                          <p:attrName>r</p:attrName>
                                        </p:attrNameLst>
                                      </p:cBhvr>
                                    </p:animRot>
                                    <p:animRot by="120000">
                                      <p:cBhvr>
                                        <p:cTn id="34" dur="200" fill="hold">
                                          <p:stCondLst>
                                            <p:cond delay="800"/>
                                          </p:stCondLst>
                                        </p:cTn>
                                        <p:tgtEl>
                                          <p:spTgt spid="3"/>
                                        </p:tgtEl>
                                        <p:attrNameLst>
                                          <p:attrName>r</p:attrName>
                                        </p:attrNameLst>
                                      </p:cBhvr>
                                    </p:animRot>
                                  </p:childTnLst>
                                </p:cTn>
                              </p:par>
                              <p:par>
                                <p:cTn id="35" presetID="32" presetClass="emph" presetSubtype="0" fill="hold" nodeType="withEffect">
                                  <p:stCondLst>
                                    <p:cond delay="0"/>
                                  </p:stCondLst>
                                  <p:childTnLst>
                                    <p:animRot by="120000">
                                      <p:cBhvr>
                                        <p:cTn id="36" dur="100" fill="hold">
                                          <p:stCondLst>
                                            <p:cond delay="0"/>
                                          </p:stCondLst>
                                        </p:cTn>
                                        <p:tgtEl>
                                          <p:spTgt spid="4"/>
                                        </p:tgtEl>
                                        <p:attrNameLst>
                                          <p:attrName>r</p:attrName>
                                        </p:attrNameLst>
                                      </p:cBhvr>
                                    </p:animRot>
                                    <p:animRot by="-240000">
                                      <p:cBhvr>
                                        <p:cTn id="37" dur="200" fill="hold">
                                          <p:stCondLst>
                                            <p:cond delay="200"/>
                                          </p:stCondLst>
                                        </p:cTn>
                                        <p:tgtEl>
                                          <p:spTgt spid="4"/>
                                        </p:tgtEl>
                                        <p:attrNameLst>
                                          <p:attrName>r</p:attrName>
                                        </p:attrNameLst>
                                      </p:cBhvr>
                                    </p:animRot>
                                    <p:animRot by="240000">
                                      <p:cBhvr>
                                        <p:cTn id="38" dur="200" fill="hold">
                                          <p:stCondLst>
                                            <p:cond delay="400"/>
                                          </p:stCondLst>
                                        </p:cTn>
                                        <p:tgtEl>
                                          <p:spTgt spid="4"/>
                                        </p:tgtEl>
                                        <p:attrNameLst>
                                          <p:attrName>r</p:attrName>
                                        </p:attrNameLst>
                                      </p:cBhvr>
                                    </p:animRot>
                                    <p:animRot by="-240000">
                                      <p:cBhvr>
                                        <p:cTn id="39" dur="200" fill="hold">
                                          <p:stCondLst>
                                            <p:cond delay="600"/>
                                          </p:stCondLst>
                                        </p:cTn>
                                        <p:tgtEl>
                                          <p:spTgt spid="4"/>
                                        </p:tgtEl>
                                        <p:attrNameLst>
                                          <p:attrName>r</p:attrName>
                                        </p:attrNameLst>
                                      </p:cBhvr>
                                    </p:animRot>
                                    <p:animRot by="120000">
                                      <p:cBhvr>
                                        <p:cTn id="40" dur="200" fill="hold">
                                          <p:stCondLst>
                                            <p:cond delay="800"/>
                                          </p:stCondLst>
                                        </p:cTn>
                                        <p:tgtEl>
                                          <p:spTgt spid="4"/>
                                        </p:tgtEl>
                                        <p:attrNameLst>
                                          <p:attrName>r</p:attrName>
                                        </p:attrNameLst>
                                      </p:cBhvr>
                                    </p:animRot>
                                  </p:childTnLst>
                                </p:cTn>
                              </p:par>
                            </p:childTnLst>
                          </p:cTn>
                        </p:par>
                        <p:par>
                          <p:cTn id="41" fill="hold">
                            <p:stCondLst>
                              <p:cond delay="3500"/>
                            </p:stCondLst>
                            <p:childTnLst>
                              <p:par>
                                <p:cTn id="42" presetID="32" presetClass="emph" presetSubtype="0" fill="hold" nodeType="afterEffect">
                                  <p:stCondLst>
                                    <p:cond delay="0"/>
                                  </p:stCondLst>
                                  <p:childTnLst>
                                    <p:animRot by="120000">
                                      <p:cBhvr>
                                        <p:cTn id="43" dur="100" fill="hold">
                                          <p:stCondLst>
                                            <p:cond delay="0"/>
                                          </p:stCondLst>
                                        </p:cTn>
                                        <p:tgtEl>
                                          <p:spTgt spid="3"/>
                                        </p:tgtEl>
                                        <p:attrNameLst>
                                          <p:attrName>r</p:attrName>
                                        </p:attrNameLst>
                                      </p:cBhvr>
                                    </p:animRot>
                                    <p:animRot by="-240000">
                                      <p:cBhvr>
                                        <p:cTn id="44" dur="200" fill="hold">
                                          <p:stCondLst>
                                            <p:cond delay="200"/>
                                          </p:stCondLst>
                                        </p:cTn>
                                        <p:tgtEl>
                                          <p:spTgt spid="3"/>
                                        </p:tgtEl>
                                        <p:attrNameLst>
                                          <p:attrName>r</p:attrName>
                                        </p:attrNameLst>
                                      </p:cBhvr>
                                    </p:animRot>
                                    <p:animRot by="240000">
                                      <p:cBhvr>
                                        <p:cTn id="45" dur="200" fill="hold">
                                          <p:stCondLst>
                                            <p:cond delay="400"/>
                                          </p:stCondLst>
                                        </p:cTn>
                                        <p:tgtEl>
                                          <p:spTgt spid="3"/>
                                        </p:tgtEl>
                                        <p:attrNameLst>
                                          <p:attrName>r</p:attrName>
                                        </p:attrNameLst>
                                      </p:cBhvr>
                                    </p:animRot>
                                    <p:animRot by="-240000">
                                      <p:cBhvr>
                                        <p:cTn id="46" dur="200" fill="hold">
                                          <p:stCondLst>
                                            <p:cond delay="600"/>
                                          </p:stCondLst>
                                        </p:cTn>
                                        <p:tgtEl>
                                          <p:spTgt spid="3"/>
                                        </p:tgtEl>
                                        <p:attrNameLst>
                                          <p:attrName>r</p:attrName>
                                        </p:attrNameLst>
                                      </p:cBhvr>
                                    </p:animRot>
                                    <p:animRot by="120000">
                                      <p:cBhvr>
                                        <p:cTn id="47" dur="200" fill="hold">
                                          <p:stCondLst>
                                            <p:cond delay="800"/>
                                          </p:stCondLst>
                                        </p:cTn>
                                        <p:tgtEl>
                                          <p:spTgt spid="3"/>
                                        </p:tgtEl>
                                        <p:attrNameLst>
                                          <p:attrName>r</p:attrName>
                                        </p:attrNameLst>
                                      </p:cBhvr>
                                    </p:animRot>
                                  </p:childTnLst>
                                </p:cTn>
                              </p:par>
                              <p:par>
                                <p:cTn id="48" presetID="32" presetClass="emph" presetSubtype="0" fill="hold" nodeType="withEffect">
                                  <p:stCondLst>
                                    <p:cond delay="0"/>
                                  </p:stCondLst>
                                  <p:childTnLst>
                                    <p:animRot by="120000">
                                      <p:cBhvr>
                                        <p:cTn id="49" dur="100" fill="hold">
                                          <p:stCondLst>
                                            <p:cond delay="0"/>
                                          </p:stCondLst>
                                        </p:cTn>
                                        <p:tgtEl>
                                          <p:spTgt spid="4"/>
                                        </p:tgtEl>
                                        <p:attrNameLst>
                                          <p:attrName>r</p:attrName>
                                        </p:attrNameLst>
                                      </p:cBhvr>
                                    </p:animRot>
                                    <p:animRot by="-240000">
                                      <p:cBhvr>
                                        <p:cTn id="50" dur="200" fill="hold">
                                          <p:stCondLst>
                                            <p:cond delay="200"/>
                                          </p:stCondLst>
                                        </p:cTn>
                                        <p:tgtEl>
                                          <p:spTgt spid="4"/>
                                        </p:tgtEl>
                                        <p:attrNameLst>
                                          <p:attrName>r</p:attrName>
                                        </p:attrNameLst>
                                      </p:cBhvr>
                                    </p:animRot>
                                    <p:animRot by="240000">
                                      <p:cBhvr>
                                        <p:cTn id="51" dur="200" fill="hold">
                                          <p:stCondLst>
                                            <p:cond delay="400"/>
                                          </p:stCondLst>
                                        </p:cTn>
                                        <p:tgtEl>
                                          <p:spTgt spid="4"/>
                                        </p:tgtEl>
                                        <p:attrNameLst>
                                          <p:attrName>r</p:attrName>
                                        </p:attrNameLst>
                                      </p:cBhvr>
                                    </p:animRot>
                                    <p:animRot by="-240000">
                                      <p:cBhvr>
                                        <p:cTn id="52" dur="200" fill="hold">
                                          <p:stCondLst>
                                            <p:cond delay="600"/>
                                          </p:stCondLst>
                                        </p:cTn>
                                        <p:tgtEl>
                                          <p:spTgt spid="4"/>
                                        </p:tgtEl>
                                        <p:attrNameLst>
                                          <p:attrName>r</p:attrName>
                                        </p:attrNameLst>
                                      </p:cBhvr>
                                    </p:animRot>
                                    <p:animRot by="120000">
                                      <p:cBhvr>
                                        <p:cTn id="53" dur="200" fill="hold">
                                          <p:stCondLst>
                                            <p:cond delay="800"/>
                                          </p:stCondLst>
                                        </p:cTn>
                                        <p:tgtEl>
                                          <p:spTgt spid="4"/>
                                        </p:tgtEl>
                                        <p:attrNameLst>
                                          <p:attrName>r</p:attrName>
                                        </p:attrNameLst>
                                      </p:cBhvr>
                                    </p:animRot>
                                  </p:childTnLst>
                                </p:cTn>
                              </p:par>
                            </p:childTnLst>
                          </p:cTn>
                        </p:par>
                        <p:par>
                          <p:cTn id="54" fill="hold">
                            <p:stCondLst>
                              <p:cond delay="4500"/>
                            </p:stCondLst>
                            <p:childTnLst>
                              <p:par>
                                <p:cTn id="55" presetID="8" presetClass="emph" presetSubtype="0" fill="hold" nodeType="afterEffect">
                                  <p:stCondLst>
                                    <p:cond delay="0"/>
                                  </p:stCondLst>
                                  <p:childTnLst>
                                    <p:animRot by="21600000">
                                      <p:cBhvr>
                                        <p:cTn id="56" dur="2000" fill="hold"/>
                                        <p:tgtEl>
                                          <p:spTgt spid="3"/>
                                        </p:tgtEl>
                                        <p:attrNameLst>
                                          <p:attrName>r</p:attrName>
                                        </p:attrNameLst>
                                      </p:cBhvr>
                                    </p:animRot>
                                  </p:childTnLst>
                                </p:cTn>
                              </p:par>
                              <p:par>
                                <p:cTn id="57" presetID="8" presetClass="emph" presetSubtype="0" fill="hold" nodeType="withEffect">
                                  <p:stCondLst>
                                    <p:cond delay="0"/>
                                  </p:stCondLst>
                                  <p:childTnLst>
                                    <p:animRot by="21600000">
                                      <p:cBhvr>
                                        <p:cTn id="58" dur="2000" fill="hold"/>
                                        <p:tgtEl>
                                          <p:spTgt spid="4"/>
                                        </p:tgtEl>
                                        <p:attrNameLst>
                                          <p:attrName>r</p:attrName>
                                        </p:attrNameLst>
                                      </p:cBhvr>
                                    </p:animRot>
                                  </p:childTnLst>
                                </p:cTn>
                              </p:par>
                            </p:childTnLst>
                          </p:cTn>
                        </p:par>
                        <p:par>
                          <p:cTn id="59" fill="hold">
                            <p:stCondLst>
                              <p:cond delay="6500"/>
                            </p:stCondLst>
                            <p:childTnLst>
                              <p:par>
                                <p:cTn id="60" presetID="16" presetClass="exit" presetSubtype="21" fill="hold" nodeType="afterEffect">
                                  <p:stCondLst>
                                    <p:cond delay="0"/>
                                  </p:stCondLst>
                                  <p:childTnLst>
                                    <p:animEffect transition="out" filter="barn(inVertical)">
                                      <p:cBhvr>
                                        <p:cTn id="61" dur="500"/>
                                        <p:tgtEl>
                                          <p:spTgt spid="3"/>
                                        </p:tgtEl>
                                      </p:cBhvr>
                                    </p:animEffect>
                                    <p:set>
                                      <p:cBhvr>
                                        <p:cTn id="62" dur="1" fill="hold">
                                          <p:stCondLst>
                                            <p:cond delay="499"/>
                                          </p:stCondLst>
                                        </p:cTn>
                                        <p:tgtEl>
                                          <p:spTgt spid="3"/>
                                        </p:tgtEl>
                                        <p:attrNameLst>
                                          <p:attrName>style.visibility</p:attrName>
                                        </p:attrNameLst>
                                      </p:cBhvr>
                                      <p:to>
                                        <p:strVal val="hidden"/>
                                      </p:to>
                                    </p:set>
                                  </p:childTnLst>
                                </p:cTn>
                              </p:par>
                              <p:par>
                                <p:cTn id="63" presetID="16" presetClass="exit" presetSubtype="21" fill="hold" nodeType="withEffect">
                                  <p:stCondLst>
                                    <p:cond delay="0"/>
                                  </p:stCondLst>
                                  <p:childTnLst>
                                    <p:animEffect transition="out" filter="barn(inVertical)">
                                      <p:cBhvr>
                                        <p:cTn id="64" dur="500"/>
                                        <p:tgtEl>
                                          <p:spTgt spid="4"/>
                                        </p:tgtEl>
                                      </p:cBhvr>
                                    </p:animEffect>
                                    <p:set>
                                      <p:cBhvr>
                                        <p:cTn id="65" dur="1" fill="hold">
                                          <p:stCondLst>
                                            <p:cond delay="499"/>
                                          </p:stCondLst>
                                        </p:cTn>
                                        <p:tgtEl>
                                          <p:spTgt spid="4"/>
                                        </p:tgtEl>
                                        <p:attrNameLst>
                                          <p:attrName>style.visibility</p:attrName>
                                        </p:attrNameLst>
                                      </p:cBhvr>
                                      <p:to>
                                        <p:strVal val="hidden"/>
                                      </p:to>
                                    </p:set>
                                  </p:childTnLst>
                                </p:cTn>
                              </p:par>
                            </p:childTnLst>
                          </p:cTn>
                        </p:par>
                        <p:par>
                          <p:cTn id="66" fill="hold">
                            <p:stCondLst>
                              <p:cond delay="7000"/>
                            </p:stCondLst>
                            <p:childTnLst>
                              <p:par>
                                <p:cTn id="67" presetID="1" presetClass="entr" presetSubtype="0"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par>
                          <p:cTn id="69" fill="hold">
                            <p:stCondLst>
                              <p:cond delay="7000"/>
                            </p:stCondLst>
                            <p:childTnLst>
                              <p:par>
                                <p:cTn id="70" presetID="26" presetClass="emph" presetSubtype="0" fill="hold" nodeType="afterEffect">
                                  <p:stCondLst>
                                    <p:cond delay="0"/>
                                  </p:stCondLst>
                                  <p:childTnLst>
                                    <p:animEffect transition="out" filter="fade">
                                      <p:cBhvr>
                                        <p:cTn id="71" dur="500" tmFilter="0, 0; .2, .5; .8, .5; 1, 0"/>
                                        <p:tgtEl>
                                          <p:spTgt spid="6"/>
                                        </p:tgtEl>
                                      </p:cBhvr>
                                    </p:animEffect>
                                    <p:animScale>
                                      <p:cBhvr>
                                        <p:cTn id="72" dur="250" autoRev="1" fill="hold"/>
                                        <p:tgtEl>
                                          <p:spTgt spid="6"/>
                                        </p:tgtEl>
                                      </p:cBhvr>
                                      <p:by x="105000" y="105000"/>
                                    </p:animScale>
                                  </p:childTnLst>
                                </p:cTn>
                              </p:par>
                            </p:childTnLst>
                          </p:cTn>
                        </p:par>
                        <p:par>
                          <p:cTn id="73" fill="hold">
                            <p:stCondLst>
                              <p:cond delay="7500"/>
                            </p:stCondLst>
                            <p:childTnLst>
                              <p:par>
                                <p:cTn id="74" presetID="26" presetClass="emph" presetSubtype="0" fill="hold" nodeType="afterEffect">
                                  <p:stCondLst>
                                    <p:cond delay="0"/>
                                  </p:stCondLst>
                                  <p:childTnLst>
                                    <p:animEffect transition="out" filter="fade">
                                      <p:cBhvr>
                                        <p:cTn id="75" dur="500" tmFilter="0, 0; .2, .5; .8, .5; 1, 0"/>
                                        <p:tgtEl>
                                          <p:spTgt spid="6"/>
                                        </p:tgtEl>
                                      </p:cBhvr>
                                    </p:animEffect>
                                    <p:animScale>
                                      <p:cBhvr>
                                        <p:cTn id="76" dur="250" autoRev="1" fill="hold"/>
                                        <p:tgtEl>
                                          <p:spTgt spid="6"/>
                                        </p:tgtEl>
                                      </p:cBhvr>
                                      <p:by x="105000" y="105000"/>
                                    </p:animScale>
                                  </p:childTnLst>
                                </p:cTn>
                              </p:par>
                            </p:childTnLst>
                          </p:cTn>
                        </p:par>
                        <p:par>
                          <p:cTn id="77" fill="hold">
                            <p:stCondLst>
                              <p:cond delay="8000"/>
                            </p:stCondLst>
                            <p:childTnLst>
                              <p:par>
                                <p:cTn id="78" presetID="26" presetClass="emph" presetSubtype="0" fill="hold" nodeType="afterEffect">
                                  <p:stCondLst>
                                    <p:cond delay="0"/>
                                  </p:stCondLst>
                                  <p:childTnLst>
                                    <p:animEffect transition="out" filter="fade">
                                      <p:cBhvr>
                                        <p:cTn id="79" dur="500" tmFilter="0, 0; .2, .5; .8, .5; 1, 0"/>
                                        <p:tgtEl>
                                          <p:spTgt spid="6"/>
                                        </p:tgtEl>
                                      </p:cBhvr>
                                    </p:animEffect>
                                    <p:animScale>
                                      <p:cBhvr>
                                        <p:cTn id="80" dur="250" autoRev="1" fill="hold"/>
                                        <p:tgtEl>
                                          <p:spTgt spid="6"/>
                                        </p:tgtEl>
                                      </p:cBhvr>
                                      <p:by x="105000" y="105000"/>
                                    </p:animScale>
                                  </p:childTnLst>
                                </p:cTn>
                              </p:par>
                            </p:childTnLst>
                          </p:cTn>
                        </p:par>
                        <p:par>
                          <p:cTn id="81" fill="hold">
                            <p:stCondLst>
                              <p:cond delay="8500"/>
                            </p:stCondLst>
                            <p:childTnLst>
                              <p:par>
                                <p:cTn id="82" presetID="6" presetClass="exit" presetSubtype="32" fill="hold" nodeType="afterEffect">
                                  <p:stCondLst>
                                    <p:cond delay="0"/>
                                  </p:stCondLst>
                                  <p:childTnLst>
                                    <p:animEffect transition="out" filter="circle(out)">
                                      <p:cBhvr>
                                        <p:cTn id="83" dur="2000"/>
                                        <p:tgtEl>
                                          <p:spTgt spid="6"/>
                                        </p:tgtEl>
                                      </p:cBhvr>
                                    </p:animEffect>
                                    <p:set>
                                      <p:cBhvr>
                                        <p:cTn id="84" dur="1" fill="hold">
                                          <p:stCondLst>
                                            <p:cond delay="1999"/>
                                          </p:stCondLst>
                                        </p:cTn>
                                        <p:tgtEl>
                                          <p:spTgt spid="6"/>
                                        </p:tgtEl>
                                        <p:attrNameLst>
                                          <p:attrName>style.visibility</p:attrName>
                                        </p:attrNameLst>
                                      </p:cBhvr>
                                      <p:to>
                                        <p:strVal val="hidden"/>
                                      </p:to>
                                    </p:set>
                                  </p:childTnLst>
                                </p:cTn>
                              </p:par>
                            </p:childTnLst>
                          </p:cTn>
                        </p:par>
                        <p:par>
                          <p:cTn id="85" fill="hold">
                            <p:stCondLst>
                              <p:cond delay="10500"/>
                            </p:stCondLst>
                            <p:childTnLst>
                              <p:par>
                                <p:cTn id="86" presetID="6" presetClass="entr" presetSubtype="16" fill="hold" nodeType="after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circle(in)">
                                      <p:cBhvr>
                                        <p:cTn id="88" dur="1500"/>
                                        <p:tgtEl>
                                          <p:spTgt spid="8"/>
                                        </p:tgtEl>
                                      </p:cBhvr>
                                    </p:animEffect>
                                  </p:childTnLst>
                                </p:cTn>
                              </p:par>
                            </p:childTnLst>
                          </p:cTn>
                        </p:par>
                        <p:par>
                          <p:cTn id="89" fill="hold">
                            <p:stCondLst>
                              <p:cond delay="12000"/>
                            </p:stCondLst>
                            <p:childTnLst>
                              <p:par>
                                <p:cTn id="90" presetID="6" presetClass="emph" presetSubtype="0" fill="hold" nodeType="afterEffect">
                                  <p:stCondLst>
                                    <p:cond delay="0"/>
                                  </p:stCondLst>
                                  <p:childTnLst>
                                    <p:animScale>
                                      <p:cBhvr>
                                        <p:cTn id="91" dur="1500" fill="hold"/>
                                        <p:tgtEl>
                                          <p:spTgt spid="8"/>
                                        </p:tgtEl>
                                      </p:cBhvr>
                                      <p:by x="50000" y="50000"/>
                                    </p:animScale>
                                  </p:childTnLst>
                                </p:cTn>
                              </p:par>
                            </p:childTnLst>
                          </p:cTn>
                        </p:par>
                        <p:par>
                          <p:cTn id="92" fill="hold">
                            <p:stCondLst>
                              <p:cond delay="13500"/>
                            </p:stCondLst>
                            <p:childTnLst>
                              <p:par>
                                <p:cTn id="93" presetID="35" presetClass="path" presetSubtype="0" accel="50000" decel="50000" fill="hold" nodeType="afterEffect">
                                  <p:stCondLst>
                                    <p:cond delay="0"/>
                                  </p:stCondLst>
                                  <p:childTnLst>
                                    <p:animMotion origin="layout" path="M 0 -1.11111E-6 L -0.25 -1.11111E-6 " pathEditMode="relative" rAng="0" ptsTypes="AA">
                                      <p:cBhvr>
                                        <p:cTn id="94" dur="1000" fill="hold"/>
                                        <p:tgtEl>
                                          <p:spTgt spid="8"/>
                                        </p:tgtEl>
                                        <p:attrNameLst>
                                          <p:attrName>ppt_x</p:attrName>
                                          <p:attrName>ppt_y</p:attrName>
                                        </p:attrNameLst>
                                      </p:cBhvr>
                                      <p:rCtr x="-12500" y="0"/>
                                    </p:animMotion>
                                  </p:childTnLst>
                                </p:cTn>
                              </p:par>
                            </p:childTnLst>
                          </p:cTn>
                        </p:par>
                        <p:par>
                          <p:cTn id="95" fill="hold">
                            <p:stCondLst>
                              <p:cond delay="14500"/>
                            </p:stCondLst>
                            <p:childTnLst>
                              <p:par>
                                <p:cTn id="96" presetID="2" presetClass="entr" presetSubtype="4"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 calcmode="lin" valueType="num">
                                      <p:cBhvr additive="base">
                                        <p:cTn id="98" dur="500" fill="hold"/>
                                        <p:tgtEl>
                                          <p:spTgt spid="9"/>
                                        </p:tgtEl>
                                        <p:attrNameLst>
                                          <p:attrName>ppt_x</p:attrName>
                                        </p:attrNameLst>
                                      </p:cBhvr>
                                      <p:tavLst>
                                        <p:tav tm="0">
                                          <p:val>
                                            <p:strVal val="#ppt_x"/>
                                          </p:val>
                                        </p:tav>
                                        <p:tav tm="100000">
                                          <p:val>
                                            <p:strVal val="#ppt_x"/>
                                          </p:val>
                                        </p:tav>
                                      </p:tavLst>
                                    </p:anim>
                                    <p:anim calcmode="lin" valueType="num">
                                      <p:cBhvr additive="base">
                                        <p:cTn id="9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0"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normAutofit/>
          </a:bodyPr>
          <a:lstStyle/>
          <a:p>
            <a:r>
              <a:rPr lang="en-US" err="1"/>
              <a:t>Dapr</a:t>
            </a:r>
            <a:r>
              <a:rPr lang="en-US"/>
              <a:t> Workflows Patterns</a:t>
            </a:r>
          </a:p>
        </p:txBody>
      </p:sp>
      <p:sp>
        <p:nvSpPr>
          <p:cNvPr id="5" name="Content Placeholder 3">
            <a:extLst>
              <a:ext uri="{FF2B5EF4-FFF2-40B4-BE49-F238E27FC236}">
                <a16:creationId xmlns:a16="http://schemas.microsoft.com/office/drawing/2014/main" id="{F99035FC-5126-49AC-1E5E-0189A2BB76C4}"/>
              </a:ext>
            </a:extLst>
          </p:cNvPr>
          <p:cNvSpPr>
            <a:spLocks noGrp="1"/>
          </p:cNvSpPr>
          <p:nvPr>
            <p:ph idx="1"/>
          </p:nvPr>
        </p:nvSpPr>
        <p:spPr>
          <a:xfrm>
            <a:off x="784860" y="1410176"/>
            <a:ext cx="9204960" cy="517684"/>
          </a:xfrm>
        </p:spPr>
        <p:txBody>
          <a:bodyPr>
            <a:normAutofit/>
          </a:bodyPr>
          <a:lstStyle/>
          <a:p>
            <a:pPr marL="0" indent="0">
              <a:buNone/>
            </a:pPr>
            <a:r>
              <a:rPr lang="en-US"/>
              <a:t>External system interaction</a:t>
            </a:r>
          </a:p>
        </p:txBody>
      </p:sp>
      <p:pic>
        <p:nvPicPr>
          <p:cNvPr id="10242" name="Picture 2" descr="Diagram showing how the external system interaction pattern works with a human involved">
            <a:extLst>
              <a:ext uri="{FF2B5EF4-FFF2-40B4-BE49-F238E27FC236}">
                <a16:creationId xmlns:a16="http://schemas.microsoft.com/office/drawing/2014/main" id="{2A2F00C8-5057-A889-83B0-18C9299FF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 y="2150031"/>
            <a:ext cx="9344378" cy="394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08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3F491C-26C7-D597-4FD6-6C1A7AFC7C4D}"/>
              </a:ext>
            </a:extLst>
          </p:cNvPr>
          <p:cNvSpPr>
            <a:spLocks noGrp="1"/>
          </p:cNvSpPr>
          <p:nvPr>
            <p:ph type="body" sz="quarter" idx="13"/>
          </p:nvPr>
        </p:nvSpPr>
        <p:spPr/>
        <p:txBody>
          <a:bodyPr>
            <a:normAutofit fontScale="92500" lnSpcReduction="20000"/>
          </a:bodyPr>
          <a:lstStyle/>
          <a:p>
            <a:r>
              <a:rPr lang="es-ES"/>
              <a:t>04</a:t>
            </a:r>
          </a:p>
        </p:txBody>
      </p:sp>
      <p:sp>
        <p:nvSpPr>
          <p:cNvPr id="4" name="Rectangle 3">
            <a:extLst>
              <a:ext uri="{FF2B5EF4-FFF2-40B4-BE49-F238E27FC236}">
                <a16:creationId xmlns:a16="http://schemas.microsoft.com/office/drawing/2014/main" id="{8B64A93C-607A-9BC9-EBEB-E580B4236778}"/>
              </a:ext>
            </a:extLst>
          </p:cNvPr>
          <p:cNvSpPr/>
          <p:nvPr/>
        </p:nvSpPr>
        <p:spPr>
          <a:xfrm>
            <a:off x="204047" y="340272"/>
            <a:ext cx="7595001" cy="5770382"/>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p:txBody>
      </p:sp>
      <p:sp>
        <p:nvSpPr>
          <p:cNvPr id="2" name="Title 1">
            <a:extLst>
              <a:ext uri="{FF2B5EF4-FFF2-40B4-BE49-F238E27FC236}">
                <a16:creationId xmlns:a16="http://schemas.microsoft.com/office/drawing/2014/main" id="{02F2DE5A-DB79-3BAE-88D3-C7C6E0A0EF2E}"/>
              </a:ext>
            </a:extLst>
          </p:cNvPr>
          <p:cNvSpPr>
            <a:spLocks noGrp="1"/>
          </p:cNvSpPr>
          <p:nvPr>
            <p:ph type="title"/>
          </p:nvPr>
        </p:nvSpPr>
        <p:spPr>
          <a:xfrm>
            <a:off x="2481076" y="4603552"/>
            <a:ext cx="3200192" cy="1103552"/>
          </a:xfrm>
        </p:spPr>
        <p:txBody>
          <a:bodyPr>
            <a:normAutofit/>
          </a:bodyPr>
          <a:lstStyle/>
          <a:p>
            <a:pPr algn="ctr"/>
            <a:r>
              <a:rPr lang="es-ES" b="1">
                <a:solidFill>
                  <a:schemeClr val="bg1"/>
                </a:solidFill>
              </a:rPr>
              <a:t>DEMO TIME!</a:t>
            </a:r>
            <a:endParaRPr lang="es-ES" sz="1800" b="1">
              <a:solidFill>
                <a:schemeClr val="bg1"/>
              </a:solidFill>
            </a:endParaRPr>
          </a:p>
        </p:txBody>
      </p:sp>
      <p:pic>
        <p:nvPicPr>
          <p:cNvPr id="6" name="Imagen 5">
            <a:extLst>
              <a:ext uri="{FF2B5EF4-FFF2-40B4-BE49-F238E27FC236}">
                <a16:creationId xmlns:a16="http://schemas.microsoft.com/office/drawing/2014/main" id="{859B4854-72E3-7F37-EC6C-4C9B3229E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9176" y="1493936"/>
            <a:ext cx="3031051" cy="3438070"/>
          </a:xfrm>
          <a:prstGeom prst="rect">
            <a:avLst/>
          </a:prstGeom>
        </p:spPr>
      </p:pic>
      <p:sp>
        <p:nvSpPr>
          <p:cNvPr id="7" name="TextBox 6">
            <a:extLst>
              <a:ext uri="{FF2B5EF4-FFF2-40B4-BE49-F238E27FC236}">
                <a16:creationId xmlns:a16="http://schemas.microsoft.com/office/drawing/2014/main" id="{286FDA2C-BCF5-3A9B-2546-4DC1871F7174}"/>
              </a:ext>
            </a:extLst>
          </p:cNvPr>
          <p:cNvSpPr txBox="1"/>
          <p:nvPr/>
        </p:nvSpPr>
        <p:spPr>
          <a:xfrm>
            <a:off x="120224" y="6396335"/>
            <a:ext cx="1853291" cy="461665"/>
          </a:xfrm>
          <a:prstGeom prst="rect">
            <a:avLst/>
          </a:prstGeom>
          <a:noFill/>
        </p:spPr>
        <p:txBody>
          <a:bodyPr wrap="square">
            <a:spAutoFit/>
          </a:bodyPr>
          <a:lstStyle/>
          <a:p>
            <a:r>
              <a:rPr lang="es-ES" sz="2400">
                <a:solidFill>
                  <a:srgbClr val="682079"/>
                </a:solidFill>
                <a:latin typeface="+mn-lt"/>
              </a:rPr>
              <a:t>#netcoreconf</a:t>
            </a:r>
          </a:p>
        </p:txBody>
      </p:sp>
      <p:pic>
        <p:nvPicPr>
          <p:cNvPr id="8" name="Imagen 11">
            <a:extLst>
              <a:ext uri="{FF2B5EF4-FFF2-40B4-BE49-F238E27FC236}">
                <a16:creationId xmlns:a16="http://schemas.microsoft.com/office/drawing/2014/main" id="{41DB98AA-326B-25CC-84FD-331B5FFFF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9" name="CuadroTexto 2">
            <a:extLst>
              <a:ext uri="{FF2B5EF4-FFF2-40B4-BE49-F238E27FC236}">
                <a16:creationId xmlns:a16="http://schemas.microsoft.com/office/drawing/2014/main" id="{386130F4-F8F3-EE40-AD56-63B084869997}"/>
              </a:ext>
            </a:extLst>
          </p:cNvPr>
          <p:cNvSpPr txBox="1"/>
          <p:nvPr/>
        </p:nvSpPr>
        <p:spPr>
          <a:xfrm rot="21065074">
            <a:off x="11255327" y="6321355"/>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2023</a:t>
            </a:r>
            <a:endParaRPr lang="es-ES" sz="2000" b="1">
              <a:solidFill>
                <a:schemeClr val="bg1"/>
              </a:solidFill>
              <a:latin typeface="Trebuchet MS" panose="020B0603020202020204" pitchFamily="34" charset="0"/>
            </a:endParaRPr>
          </a:p>
        </p:txBody>
      </p:sp>
      <p:pic>
        <p:nvPicPr>
          <p:cNvPr id="1028" name="Picture 4" descr="Steam Community :: :: Final Kamehameha">
            <a:extLst>
              <a:ext uri="{FF2B5EF4-FFF2-40B4-BE49-F238E27FC236}">
                <a16:creationId xmlns:a16="http://schemas.microsoft.com/office/drawing/2014/main" id="{2F0BDF70-2BB0-5D67-B674-C087A42CD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773" y="747346"/>
            <a:ext cx="51435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73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316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3F491C-26C7-D597-4FD6-6C1A7AFC7C4D}"/>
              </a:ext>
            </a:extLst>
          </p:cNvPr>
          <p:cNvSpPr>
            <a:spLocks noGrp="1"/>
          </p:cNvSpPr>
          <p:nvPr>
            <p:ph type="body" sz="quarter" idx="13"/>
          </p:nvPr>
        </p:nvSpPr>
        <p:spPr/>
        <p:txBody>
          <a:bodyPr>
            <a:normAutofit fontScale="92500" lnSpcReduction="20000"/>
          </a:bodyPr>
          <a:lstStyle/>
          <a:p>
            <a:endParaRPr lang="es-ES"/>
          </a:p>
        </p:txBody>
      </p:sp>
      <p:sp>
        <p:nvSpPr>
          <p:cNvPr id="4" name="Rectangle 3">
            <a:extLst>
              <a:ext uri="{FF2B5EF4-FFF2-40B4-BE49-F238E27FC236}">
                <a16:creationId xmlns:a16="http://schemas.microsoft.com/office/drawing/2014/main" id="{8B64A93C-607A-9BC9-EBEB-E580B4236778}"/>
              </a:ext>
            </a:extLst>
          </p:cNvPr>
          <p:cNvSpPr/>
          <p:nvPr/>
        </p:nvSpPr>
        <p:spPr>
          <a:xfrm>
            <a:off x="204047" y="340272"/>
            <a:ext cx="7595001" cy="5770382"/>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02F2DE5A-DB79-3BAE-88D3-C7C6E0A0EF2E}"/>
              </a:ext>
            </a:extLst>
          </p:cNvPr>
          <p:cNvSpPr>
            <a:spLocks noGrp="1"/>
          </p:cNvSpPr>
          <p:nvPr>
            <p:ph type="title"/>
          </p:nvPr>
        </p:nvSpPr>
        <p:spPr>
          <a:xfrm>
            <a:off x="586804" y="-15448"/>
            <a:ext cx="7053943" cy="1103552"/>
          </a:xfrm>
        </p:spPr>
        <p:txBody>
          <a:bodyPr>
            <a:normAutofit fontScale="90000"/>
          </a:bodyPr>
          <a:lstStyle/>
          <a:p>
            <a:br>
              <a:rPr lang="es-ES" b="1">
                <a:solidFill>
                  <a:schemeClr val="bg1"/>
                </a:solidFill>
              </a:rPr>
            </a:br>
            <a:r>
              <a:rPr lang="es-ES" b="1" err="1">
                <a:solidFill>
                  <a:schemeClr val="bg1"/>
                </a:solidFill>
              </a:rPr>
              <a:t>Title</a:t>
            </a:r>
            <a:r>
              <a:rPr lang="es-ES" b="1">
                <a:solidFill>
                  <a:schemeClr val="bg1"/>
                </a:solidFill>
              </a:rPr>
              <a:t> </a:t>
            </a:r>
            <a:r>
              <a:rPr lang="es-ES" b="1" err="1">
                <a:solidFill>
                  <a:schemeClr val="bg1"/>
                </a:solidFill>
              </a:rPr>
              <a:t>Example</a:t>
            </a:r>
            <a:endParaRPr lang="es-ES" b="1">
              <a:solidFill>
                <a:schemeClr val="bg1"/>
              </a:solidFill>
            </a:endParaRPr>
          </a:p>
        </p:txBody>
      </p:sp>
      <p:sp>
        <p:nvSpPr>
          <p:cNvPr id="5" name="Título 4">
            <a:extLst>
              <a:ext uri="{FF2B5EF4-FFF2-40B4-BE49-F238E27FC236}">
                <a16:creationId xmlns:a16="http://schemas.microsoft.com/office/drawing/2014/main" id="{6F82169C-5AC4-2F43-DF43-37D2D5E0537B}"/>
              </a:ext>
            </a:extLst>
          </p:cNvPr>
          <p:cNvSpPr txBox="1">
            <a:spLocks/>
          </p:cNvSpPr>
          <p:nvPr/>
        </p:nvSpPr>
        <p:spPr>
          <a:xfrm>
            <a:off x="586805" y="1195523"/>
            <a:ext cx="6798734" cy="446695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algn="just"/>
            <a:r>
              <a:rPr lang="es-ES" sz="2000" err="1">
                <a:solidFill>
                  <a:schemeClr val="bg1"/>
                </a:solidFill>
                <a:latin typeface="Segoe UI" panose="020B0502040204020203" pitchFamily="34" charset="0"/>
              </a:rPr>
              <a:t>Lorem</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ipsum</a:t>
            </a:r>
            <a:r>
              <a:rPr lang="es-ES" sz="2000">
                <a:solidFill>
                  <a:schemeClr val="bg1"/>
                </a:solidFill>
                <a:latin typeface="Segoe UI" panose="020B0502040204020203" pitchFamily="34" charset="0"/>
              </a:rPr>
              <a:t> dolor </a:t>
            </a:r>
            <a:r>
              <a:rPr lang="es-ES" sz="2000" err="1">
                <a:solidFill>
                  <a:schemeClr val="bg1"/>
                </a:solidFill>
                <a:latin typeface="Segoe UI" panose="020B0502040204020203" pitchFamily="34" charset="0"/>
              </a:rPr>
              <a:t>sit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amet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consectetur</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adipiscing</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elit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Suspendisse</a:t>
            </a:r>
            <a:r>
              <a:rPr lang="es-ES" sz="2000">
                <a:solidFill>
                  <a:schemeClr val="bg1"/>
                </a:solidFill>
                <a:latin typeface="Segoe UI" panose="020B0502040204020203" pitchFamily="34" charset="0"/>
              </a:rPr>
              <a:t> et </a:t>
            </a:r>
            <a:r>
              <a:rPr lang="es-ES" sz="2000" err="1">
                <a:solidFill>
                  <a:schemeClr val="bg1"/>
                </a:solidFill>
                <a:latin typeface="Segoe UI" panose="020B0502040204020203" pitchFamily="34" charset="0"/>
              </a:rPr>
              <a:t>est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tempus</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semper</a:t>
            </a:r>
            <a:r>
              <a:rPr lang="es-ES" sz="2000">
                <a:solidFill>
                  <a:schemeClr val="bg1"/>
                </a:solidFill>
                <a:latin typeface="Segoe UI" panose="020B0502040204020203" pitchFamily="34" charset="0"/>
              </a:rPr>
              <a:t> mi vitae, </a:t>
            </a:r>
            <a:r>
              <a:rPr lang="es-ES" sz="2000" err="1">
                <a:solidFill>
                  <a:schemeClr val="bg1"/>
                </a:solidFill>
                <a:latin typeface="Segoe UI" panose="020B0502040204020203" pitchFamily="34" charset="0"/>
              </a:rPr>
              <a:t>rutrum</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enim</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Aliquam</a:t>
            </a:r>
            <a:r>
              <a:rPr lang="es-ES" sz="2000">
                <a:solidFill>
                  <a:schemeClr val="bg1"/>
                </a:solidFill>
                <a:latin typeface="Segoe UI" panose="020B0502040204020203" pitchFamily="34" charset="0"/>
              </a:rPr>
              <a:t> ac </a:t>
            </a:r>
            <a:r>
              <a:rPr lang="es-ES" sz="2000" err="1">
                <a:solidFill>
                  <a:schemeClr val="bg1"/>
                </a:solidFill>
                <a:latin typeface="Segoe UI" panose="020B0502040204020203" pitchFamily="34" charset="0"/>
              </a:rPr>
              <a:t>egestas</a:t>
            </a:r>
            <a:r>
              <a:rPr lang="es-ES" sz="2000">
                <a:solidFill>
                  <a:schemeClr val="bg1"/>
                </a:solidFill>
                <a:latin typeface="Segoe UI" panose="020B0502040204020203" pitchFamily="34" charset="0"/>
              </a:rPr>
              <a:t> eros. Ut </a:t>
            </a:r>
            <a:r>
              <a:rPr lang="es-ES" sz="2000" err="1">
                <a:solidFill>
                  <a:schemeClr val="bg1"/>
                </a:solidFill>
                <a:latin typeface="Segoe UI" panose="020B0502040204020203" pitchFamily="34" charset="0"/>
              </a:rPr>
              <a:t>volutpat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elit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ligula</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Integer</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molestie</a:t>
            </a:r>
            <a:r>
              <a:rPr lang="es-ES" sz="2000">
                <a:solidFill>
                  <a:schemeClr val="bg1"/>
                </a:solidFill>
                <a:latin typeface="Segoe UI" panose="020B0502040204020203" pitchFamily="34" charset="0"/>
              </a:rPr>
              <a:t> odio </a:t>
            </a:r>
            <a:r>
              <a:rPr lang="es-ES" sz="2000" err="1">
                <a:solidFill>
                  <a:schemeClr val="bg1"/>
                </a:solidFill>
                <a:latin typeface="Segoe UI" panose="020B0502040204020203" pitchFamily="34" charset="0"/>
              </a:rPr>
              <a:t>diam</a:t>
            </a:r>
            <a:r>
              <a:rPr lang="es-ES" sz="2000">
                <a:solidFill>
                  <a:schemeClr val="bg1"/>
                </a:solidFill>
                <a:latin typeface="Segoe UI" panose="020B0502040204020203" pitchFamily="34" charset="0"/>
              </a:rPr>
              <a:t>, a </a:t>
            </a:r>
            <a:r>
              <a:rPr lang="es-ES" sz="2000" err="1">
                <a:solidFill>
                  <a:schemeClr val="bg1"/>
                </a:solidFill>
                <a:latin typeface="Segoe UI" panose="020B0502040204020203" pitchFamily="34" charset="0"/>
              </a:rPr>
              <a:t>sollicitudin</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arcu</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fermentum</a:t>
            </a:r>
            <a:r>
              <a:rPr lang="es-ES" sz="2000">
                <a:solidFill>
                  <a:schemeClr val="bg1"/>
                </a:solidFill>
                <a:latin typeface="Segoe UI" panose="020B0502040204020203" pitchFamily="34" charset="0"/>
              </a:rPr>
              <a:t> non. </a:t>
            </a:r>
            <a:r>
              <a:rPr lang="es-ES" sz="2000" err="1">
                <a:solidFill>
                  <a:schemeClr val="bg1"/>
                </a:solidFill>
                <a:latin typeface="Segoe UI" panose="020B0502040204020203" pitchFamily="34" charset="0"/>
              </a:rPr>
              <a:t>Donec</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euismod</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ligula</a:t>
            </a:r>
            <a:r>
              <a:rPr lang="es-ES" sz="2000">
                <a:solidFill>
                  <a:schemeClr val="bg1"/>
                </a:solidFill>
                <a:latin typeface="Segoe UI" panose="020B0502040204020203" pitchFamily="34" charset="0"/>
              </a:rPr>
              <a:t> sed </a:t>
            </a:r>
            <a:r>
              <a:rPr lang="es-ES" sz="2000" err="1">
                <a:solidFill>
                  <a:schemeClr val="bg1"/>
                </a:solidFill>
                <a:latin typeface="Segoe UI" panose="020B0502040204020203" pitchFamily="34" charset="0"/>
              </a:rPr>
              <a:t>efficitur</a:t>
            </a:r>
            <a:r>
              <a:rPr lang="es-ES" sz="2000">
                <a:solidFill>
                  <a:schemeClr val="bg1"/>
                </a:solidFill>
                <a:latin typeface="Segoe UI" panose="020B0502040204020203" pitchFamily="34" charset="0"/>
              </a:rPr>
              <a:t> ornare, </a:t>
            </a:r>
            <a:r>
              <a:rPr lang="es-ES" sz="2000" err="1">
                <a:solidFill>
                  <a:schemeClr val="bg1"/>
                </a:solidFill>
                <a:latin typeface="Segoe UI" panose="020B0502040204020203" pitchFamily="34" charset="0"/>
              </a:rPr>
              <a:t>lacus</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erat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dapibus</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sapien</a:t>
            </a:r>
            <a:r>
              <a:rPr lang="es-ES" sz="2000">
                <a:solidFill>
                  <a:schemeClr val="bg1"/>
                </a:solidFill>
                <a:latin typeface="Segoe UI" panose="020B0502040204020203" pitchFamily="34" charset="0"/>
              </a:rPr>
              <a:t>, ac </a:t>
            </a:r>
            <a:r>
              <a:rPr lang="es-ES" sz="2000" err="1">
                <a:solidFill>
                  <a:schemeClr val="bg1"/>
                </a:solidFill>
                <a:latin typeface="Segoe UI" panose="020B0502040204020203" pitchFamily="34" charset="0"/>
              </a:rPr>
              <a:t>gravida</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lectus</a:t>
            </a:r>
            <a:r>
              <a:rPr lang="es-ES" sz="2000">
                <a:solidFill>
                  <a:schemeClr val="bg1"/>
                </a:solidFill>
                <a:latin typeface="Segoe UI" panose="020B0502040204020203" pitchFamily="34" charset="0"/>
              </a:rPr>
              <a:t> ante ac </a:t>
            </a:r>
            <a:r>
              <a:rPr lang="es-ES" sz="2000" err="1">
                <a:solidFill>
                  <a:schemeClr val="bg1"/>
                </a:solidFill>
                <a:latin typeface="Segoe UI" panose="020B0502040204020203" pitchFamily="34" charset="0"/>
              </a:rPr>
              <a:t>nisi</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Suspendisse</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laoreet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pretium</a:t>
            </a:r>
            <a:r>
              <a:rPr lang="es-ES" sz="2000">
                <a:solidFill>
                  <a:schemeClr val="bg1"/>
                </a:solidFill>
                <a:latin typeface="Segoe UI" panose="020B0502040204020203" pitchFamily="34" charset="0"/>
              </a:rPr>
              <a:t> ornare. </a:t>
            </a:r>
            <a:r>
              <a:rPr lang="es-ES" sz="2000" err="1">
                <a:solidFill>
                  <a:schemeClr val="bg1"/>
                </a:solidFill>
                <a:latin typeface="Segoe UI" panose="020B0502040204020203" pitchFamily="34" charset="0"/>
              </a:rPr>
              <a:t>Donec</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fringilla</a:t>
            </a:r>
            <a:r>
              <a:rPr lang="es-ES" sz="2000">
                <a:solidFill>
                  <a:schemeClr val="bg1"/>
                </a:solidFill>
                <a:latin typeface="Segoe UI" panose="020B0502040204020203" pitchFamily="34" charset="0"/>
              </a:rPr>
              <a:t> non odio </a:t>
            </a:r>
            <a:r>
              <a:rPr lang="es-ES" sz="2000" err="1">
                <a:solidFill>
                  <a:schemeClr val="bg1"/>
                </a:solidFill>
                <a:latin typeface="Segoe UI" panose="020B0502040204020203" pitchFamily="34" charset="0"/>
              </a:rPr>
              <a:t>nec</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molestie</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Nulla</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hendrerit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consequat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tellus</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fringilla</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laoreet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Phasellus</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blandit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bibendum</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luctus</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Etiam</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consequat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diam</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eu</a:t>
            </a:r>
            <a:r>
              <a:rPr lang="es-ES" sz="2000">
                <a:solidFill>
                  <a:schemeClr val="bg1"/>
                </a:solidFill>
                <a:latin typeface="Segoe UI" panose="020B0502040204020203" pitchFamily="34" charset="0"/>
              </a:rPr>
              <a:t> porta </a:t>
            </a:r>
            <a:r>
              <a:rPr lang="es-ES" sz="2000" err="1">
                <a:solidFill>
                  <a:schemeClr val="bg1"/>
                </a:solidFill>
                <a:latin typeface="Segoe UI" panose="020B0502040204020203" pitchFamily="34" charset="0"/>
              </a:rPr>
              <a:t>porta</a:t>
            </a:r>
            <a:r>
              <a:rPr lang="es-ES" sz="2000">
                <a:solidFill>
                  <a:schemeClr val="bg1"/>
                </a:solidFill>
                <a:latin typeface="Segoe UI" panose="020B0502040204020203" pitchFamily="34" charset="0"/>
              </a:rPr>
              <a:t>. Cras </a:t>
            </a:r>
            <a:r>
              <a:rPr lang="es-ES" sz="2000" err="1">
                <a:solidFill>
                  <a:schemeClr val="bg1"/>
                </a:solidFill>
                <a:latin typeface="Segoe UI" panose="020B0502040204020203" pitchFamily="34" charset="0"/>
              </a:rPr>
              <a:t>sit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amet</a:t>
            </a:r>
            <a:r>
              <a:rPr lang="es-ES" sz="2000">
                <a:solidFill>
                  <a:schemeClr val="bg1"/>
                </a:solidFill>
                <a:latin typeface="Segoe UI" panose="020B0502040204020203" pitchFamily="34" charset="0"/>
              </a:rPr>
              <a:t> porta </a:t>
            </a:r>
            <a:r>
              <a:rPr lang="es-ES" sz="2000" err="1">
                <a:solidFill>
                  <a:schemeClr val="bg1"/>
                </a:solidFill>
                <a:latin typeface="Segoe UI" panose="020B0502040204020203" pitchFamily="34" charset="0"/>
              </a:rPr>
              <a:t>est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Class</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aptent</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taciti</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sociosqu</a:t>
            </a:r>
            <a:r>
              <a:rPr lang="es-ES" sz="2000">
                <a:solidFill>
                  <a:schemeClr val="bg1"/>
                </a:solidFill>
                <a:latin typeface="Segoe UI" panose="020B0502040204020203" pitchFamily="34" charset="0"/>
              </a:rPr>
              <a:t> ad </a:t>
            </a:r>
            <a:r>
              <a:rPr lang="es-ES" sz="2000" err="1">
                <a:solidFill>
                  <a:schemeClr val="bg1"/>
                </a:solidFill>
                <a:latin typeface="Segoe UI" panose="020B0502040204020203" pitchFamily="34" charset="0"/>
              </a:rPr>
              <a:t>litora</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torquent</a:t>
            </a:r>
            <a:r>
              <a:rPr lang="es-ES" sz="2000">
                <a:solidFill>
                  <a:schemeClr val="bg1"/>
                </a:solidFill>
                <a:latin typeface="Segoe UI" panose="020B0502040204020203" pitchFamily="34" charset="0"/>
              </a:rPr>
              <a:t> per </a:t>
            </a:r>
            <a:r>
              <a:rPr lang="es-ES" sz="2000" err="1">
                <a:solidFill>
                  <a:schemeClr val="bg1"/>
                </a:solidFill>
                <a:latin typeface="Segoe UI" panose="020B0502040204020203" pitchFamily="34" charset="0"/>
              </a:rPr>
              <a:t>conubia</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nostra</a:t>
            </a:r>
            <a:r>
              <a:rPr lang="es-ES" sz="2000">
                <a:solidFill>
                  <a:schemeClr val="bg1"/>
                </a:solidFill>
                <a:latin typeface="Segoe UI" panose="020B0502040204020203" pitchFamily="34" charset="0"/>
              </a:rPr>
              <a:t>, per </a:t>
            </a:r>
            <a:r>
              <a:rPr lang="es-ES" sz="2000" err="1">
                <a:solidFill>
                  <a:schemeClr val="bg1"/>
                </a:solidFill>
                <a:latin typeface="Segoe UI" panose="020B0502040204020203" pitchFamily="34" charset="0"/>
              </a:rPr>
              <a:t>inceptos</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himenaeos</a:t>
            </a:r>
            <a:r>
              <a:rPr lang="es-ES" sz="2000">
                <a:solidFill>
                  <a:schemeClr val="bg1"/>
                </a:solidFill>
                <a:latin typeface="Segoe UI" panose="020B0502040204020203" pitchFamily="34" charset="0"/>
              </a:rPr>
              <a:t>. In non </a:t>
            </a:r>
            <a:r>
              <a:rPr lang="es-ES" sz="2000" err="1">
                <a:solidFill>
                  <a:schemeClr val="bg1"/>
                </a:solidFill>
                <a:latin typeface="Segoe UI" panose="020B0502040204020203" pitchFamily="34" charset="0"/>
              </a:rPr>
              <a:t>ullamcorper</a:t>
            </a:r>
            <a:r>
              <a:rPr lang="es-ES" sz="2000">
                <a:solidFill>
                  <a:schemeClr val="bg1"/>
                </a:solidFill>
                <a:latin typeface="Segoe UI" panose="020B0502040204020203" pitchFamily="34" charset="0"/>
              </a:rPr>
              <a:t> </a:t>
            </a:r>
            <a:r>
              <a:rPr lang="es-ES" sz="2000" err="1">
                <a:solidFill>
                  <a:schemeClr val="bg1"/>
                </a:solidFill>
                <a:latin typeface="Segoe UI" panose="020B0502040204020203" pitchFamily="34" charset="0"/>
              </a:rPr>
              <a:t>nisi</a:t>
            </a:r>
            <a:r>
              <a:rPr lang="es-ES" sz="2000">
                <a:solidFill>
                  <a:schemeClr val="bg1"/>
                </a:solidFill>
                <a:latin typeface="Segoe UI" panose="020B0502040204020203" pitchFamily="34" charset="0"/>
              </a:rPr>
              <a:t>.</a:t>
            </a:r>
            <a:endParaRPr lang="en-US" sz="2000">
              <a:solidFill>
                <a:schemeClr val="bg1"/>
              </a:solidFill>
              <a:latin typeface="Segoe UI" panose="020B0502040204020203" pitchFamily="34" charset="0"/>
            </a:endParaRPr>
          </a:p>
        </p:txBody>
      </p:sp>
      <p:pic>
        <p:nvPicPr>
          <p:cNvPr id="6" name="Imagen 5">
            <a:extLst>
              <a:ext uri="{FF2B5EF4-FFF2-40B4-BE49-F238E27FC236}">
                <a16:creationId xmlns:a16="http://schemas.microsoft.com/office/drawing/2014/main" id="{859B4854-72E3-7F37-EC6C-4C9B3229E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176" y="1493936"/>
            <a:ext cx="3031051" cy="3438070"/>
          </a:xfrm>
          <a:prstGeom prst="rect">
            <a:avLst/>
          </a:prstGeom>
        </p:spPr>
      </p:pic>
      <p:sp>
        <p:nvSpPr>
          <p:cNvPr id="7" name="TextBox 6">
            <a:extLst>
              <a:ext uri="{FF2B5EF4-FFF2-40B4-BE49-F238E27FC236}">
                <a16:creationId xmlns:a16="http://schemas.microsoft.com/office/drawing/2014/main" id="{286FDA2C-BCF5-3A9B-2546-4DC1871F7174}"/>
              </a:ext>
            </a:extLst>
          </p:cNvPr>
          <p:cNvSpPr txBox="1"/>
          <p:nvPr/>
        </p:nvSpPr>
        <p:spPr>
          <a:xfrm>
            <a:off x="120224" y="6396335"/>
            <a:ext cx="1853291" cy="461665"/>
          </a:xfrm>
          <a:prstGeom prst="rect">
            <a:avLst/>
          </a:prstGeom>
          <a:noFill/>
        </p:spPr>
        <p:txBody>
          <a:bodyPr wrap="square">
            <a:spAutoFit/>
          </a:bodyPr>
          <a:lstStyle/>
          <a:p>
            <a:r>
              <a:rPr lang="es-ES" sz="2400">
                <a:solidFill>
                  <a:srgbClr val="682079"/>
                </a:solidFill>
                <a:latin typeface="+mn-lt"/>
              </a:rPr>
              <a:t>#netcoreconf</a:t>
            </a:r>
          </a:p>
        </p:txBody>
      </p:sp>
      <p:pic>
        <p:nvPicPr>
          <p:cNvPr id="8" name="Imagen 11">
            <a:extLst>
              <a:ext uri="{FF2B5EF4-FFF2-40B4-BE49-F238E27FC236}">
                <a16:creationId xmlns:a16="http://schemas.microsoft.com/office/drawing/2014/main" id="{41DB98AA-326B-25CC-84FD-331B5FFFF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9" name="CuadroTexto 2">
            <a:extLst>
              <a:ext uri="{FF2B5EF4-FFF2-40B4-BE49-F238E27FC236}">
                <a16:creationId xmlns:a16="http://schemas.microsoft.com/office/drawing/2014/main" id="{386130F4-F8F3-EE40-AD56-63B084869997}"/>
              </a:ext>
            </a:extLst>
          </p:cNvPr>
          <p:cNvSpPr txBox="1"/>
          <p:nvPr/>
        </p:nvSpPr>
        <p:spPr>
          <a:xfrm rot="21065074">
            <a:off x="11255327" y="6321355"/>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2022</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2710276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err="1"/>
              <a:t>Title</a:t>
            </a:r>
            <a:r>
              <a:rPr lang="es-ES"/>
              <a:t> </a:t>
            </a:r>
            <a:r>
              <a:rPr lang="es-ES" err="1"/>
              <a:t>example</a:t>
            </a:r>
            <a:endParaRPr lang="es-ES"/>
          </a:p>
        </p:txBody>
      </p:sp>
      <p:sp>
        <p:nvSpPr>
          <p:cNvPr id="3" name="Título 4">
            <a:extLst>
              <a:ext uri="{FF2B5EF4-FFF2-40B4-BE49-F238E27FC236}">
                <a16:creationId xmlns:a16="http://schemas.microsoft.com/office/drawing/2014/main" id="{08B4A7D6-21D8-4A2C-86E4-CEFE8DD02180}"/>
              </a:ext>
            </a:extLst>
          </p:cNvPr>
          <p:cNvSpPr txBox="1">
            <a:spLocks/>
          </p:cNvSpPr>
          <p:nvPr/>
        </p:nvSpPr>
        <p:spPr>
          <a:xfrm>
            <a:off x="838200" y="1195523"/>
            <a:ext cx="6191249" cy="446695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algn="just"/>
            <a:r>
              <a:rPr lang="es-ES" sz="2000" err="1">
                <a:solidFill>
                  <a:srgbClr val="171717"/>
                </a:solidFill>
                <a:latin typeface="Segoe UI" panose="020B0502040204020203" pitchFamily="34" charset="0"/>
              </a:rPr>
              <a:t>Lorem</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ipsum</a:t>
            </a:r>
            <a:r>
              <a:rPr lang="es-ES" sz="2000">
                <a:solidFill>
                  <a:srgbClr val="171717"/>
                </a:solidFill>
                <a:latin typeface="Segoe UI" panose="020B0502040204020203" pitchFamily="34" charset="0"/>
              </a:rPr>
              <a:t> dolor </a:t>
            </a:r>
            <a:r>
              <a:rPr lang="es-ES" sz="2000" err="1">
                <a:solidFill>
                  <a:srgbClr val="171717"/>
                </a:solidFill>
                <a:latin typeface="Segoe UI" panose="020B0502040204020203" pitchFamily="34" charset="0"/>
              </a:rPr>
              <a:t>sit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amet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consectetur</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adipiscing</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elit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Suspendisse</a:t>
            </a:r>
            <a:r>
              <a:rPr lang="es-ES" sz="2000">
                <a:solidFill>
                  <a:srgbClr val="171717"/>
                </a:solidFill>
                <a:latin typeface="Segoe UI" panose="020B0502040204020203" pitchFamily="34" charset="0"/>
              </a:rPr>
              <a:t> et </a:t>
            </a:r>
            <a:r>
              <a:rPr lang="es-ES" sz="2000" err="1">
                <a:solidFill>
                  <a:srgbClr val="171717"/>
                </a:solidFill>
                <a:latin typeface="Segoe UI" panose="020B0502040204020203" pitchFamily="34" charset="0"/>
              </a:rPr>
              <a:t>est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tempus</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semper</a:t>
            </a:r>
            <a:r>
              <a:rPr lang="es-ES" sz="2000">
                <a:solidFill>
                  <a:srgbClr val="171717"/>
                </a:solidFill>
                <a:latin typeface="Segoe UI" panose="020B0502040204020203" pitchFamily="34" charset="0"/>
              </a:rPr>
              <a:t> mi vitae, </a:t>
            </a:r>
            <a:r>
              <a:rPr lang="es-ES" sz="2000" err="1">
                <a:solidFill>
                  <a:srgbClr val="171717"/>
                </a:solidFill>
                <a:latin typeface="Segoe UI" panose="020B0502040204020203" pitchFamily="34" charset="0"/>
              </a:rPr>
              <a:t>rutrum</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enim</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Aliquam</a:t>
            </a:r>
            <a:r>
              <a:rPr lang="es-ES" sz="2000">
                <a:solidFill>
                  <a:srgbClr val="171717"/>
                </a:solidFill>
                <a:latin typeface="Segoe UI" panose="020B0502040204020203" pitchFamily="34" charset="0"/>
              </a:rPr>
              <a:t> ac </a:t>
            </a:r>
            <a:r>
              <a:rPr lang="es-ES" sz="2000" err="1">
                <a:solidFill>
                  <a:srgbClr val="171717"/>
                </a:solidFill>
                <a:latin typeface="Segoe UI" panose="020B0502040204020203" pitchFamily="34" charset="0"/>
              </a:rPr>
              <a:t>egestas</a:t>
            </a:r>
            <a:r>
              <a:rPr lang="es-ES" sz="2000">
                <a:solidFill>
                  <a:srgbClr val="171717"/>
                </a:solidFill>
                <a:latin typeface="Segoe UI" panose="020B0502040204020203" pitchFamily="34" charset="0"/>
              </a:rPr>
              <a:t> eros. Ut </a:t>
            </a:r>
            <a:r>
              <a:rPr lang="es-ES" sz="2000" err="1">
                <a:solidFill>
                  <a:srgbClr val="171717"/>
                </a:solidFill>
                <a:latin typeface="Segoe UI" panose="020B0502040204020203" pitchFamily="34" charset="0"/>
              </a:rPr>
              <a:t>volutpat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elit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ligula</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Integer</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molestie</a:t>
            </a:r>
            <a:r>
              <a:rPr lang="es-ES" sz="2000">
                <a:solidFill>
                  <a:srgbClr val="171717"/>
                </a:solidFill>
                <a:latin typeface="Segoe UI" panose="020B0502040204020203" pitchFamily="34" charset="0"/>
              </a:rPr>
              <a:t> odio </a:t>
            </a:r>
            <a:r>
              <a:rPr lang="es-ES" sz="2000" err="1">
                <a:solidFill>
                  <a:srgbClr val="171717"/>
                </a:solidFill>
                <a:latin typeface="Segoe UI" panose="020B0502040204020203" pitchFamily="34" charset="0"/>
              </a:rPr>
              <a:t>diam</a:t>
            </a:r>
            <a:r>
              <a:rPr lang="es-ES" sz="2000">
                <a:solidFill>
                  <a:srgbClr val="171717"/>
                </a:solidFill>
                <a:latin typeface="Segoe UI" panose="020B0502040204020203" pitchFamily="34" charset="0"/>
              </a:rPr>
              <a:t>, a </a:t>
            </a:r>
            <a:r>
              <a:rPr lang="es-ES" sz="2000" err="1">
                <a:solidFill>
                  <a:srgbClr val="171717"/>
                </a:solidFill>
                <a:latin typeface="Segoe UI" panose="020B0502040204020203" pitchFamily="34" charset="0"/>
              </a:rPr>
              <a:t>sollicitudin</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arcu</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fermentum</a:t>
            </a:r>
            <a:r>
              <a:rPr lang="es-ES" sz="2000">
                <a:solidFill>
                  <a:srgbClr val="171717"/>
                </a:solidFill>
                <a:latin typeface="Segoe UI" panose="020B0502040204020203" pitchFamily="34" charset="0"/>
              </a:rPr>
              <a:t> non. </a:t>
            </a:r>
            <a:r>
              <a:rPr lang="es-ES" sz="2000" err="1">
                <a:solidFill>
                  <a:srgbClr val="171717"/>
                </a:solidFill>
                <a:latin typeface="Segoe UI" panose="020B0502040204020203" pitchFamily="34" charset="0"/>
              </a:rPr>
              <a:t>Donec</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euismod</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ligula</a:t>
            </a:r>
            <a:r>
              <a:rPr lang="es-ES" sz="2000">
                <a:solidFill>
                  <a:srgbClr val="171717"/>
                </a:solidFill>
                <a:latin typeface="Segoe UI" panose="020B0502040204020203" pitchFamily="34" charset="0"/>
              </a:rPr>
              <a:t> sed </a:t>
            </a:r>
            <a:r>
              <a:rPr lang="es-ES" sz="2000" err="1">
                <a:solidFill>
                  <a:srgbClr val="171717"/>
                </a:solidFill>
                <a:latin typeface="Segoe UI" panose="020B0502040204020203" pitchFamily="34" charset="0"/>
              </a:rPr>
              <a:t>efficitur</a:t>
            </a:r>
            <a:r>
              <a:rPr lang="es-ES" sz="2000">
                <a:solidFill>
                  <a:srgbClr val="171717"/>
                </a:solidFill>
                <a:latin typeface="Segoe UI" panose="020B0502040204020203" pitchFamily="34" charset="0"/>
              </a:rPr>
              <a:t> ornare, </a:t>
            </a:r>
            <a:r>
              <a:rPr lang="es-ES" sz="2000" err="1">
                <a:solidFill>
                  <a:srgbClr val="171717"/>
                </a:solidFill>
                <a:latin typeface="Segoe UI" panose="020B0502040204020203" pitchFamily="34" charset="0"/>
              </a:rPr>
              <a:t>lacus</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erat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dapibus</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sapien</a:t>
            </a:r>
            <a:r>
              <a:rPr lang="es-ES" sz="2000">
                <a:solidFill>
                  <a:srgbClr val="171717"/>
                </a:solidFill>
                <a:latin typeface="Segoe UI" panose="020B0502040204020203" pitchFamily="34" charset="0"/>
              </a:rPr>
              <a:t>, ac </a:t>
            </a:r>
            <a:r>
              <a:rPr lang="es-ES" sz="2000" err="1">
                <a:solidFill>
                  <a:srgbClr val="171717"/>
                </a:solidFill>
                <a:latin typeface="Segoe UI" panose="020B0502040204020203" pitchFamily="34" charset="0"/>
              </a:rPr>
              <a:t>gravida</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lectus</a:t>
            </a:r>
            <a:r>
              <a:rPr lang="es-ES" sz="2000">
                <a:solidFill>
                  <a:srgbClr val="171717"/>
                </a:solidFill>
                <a:latin typeface="Segoe UI" panose="020B0502040204020203" pitchFamily="34" charset="0"/>
              </a:rPr>
              <a:t> ante ac </a:t>
            </a:r>
            <a:r>
              <a:rPr lang="es-ES" sz="2000" err="1">
                <a:solidFill>
                  <a:srgbClr val="171717"/>
                </a:solidFill>
                <a:latin typeface="Segoe UI" panose="020B0502040204020203" pitchFamily="34" charset="0"/>
              </a:rPr>
              <a:t>nisi</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Suspendisse</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laoreet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pretium</a:t>
            </a:r>
            <a:r>
              <a:rPr lang="es-ES" sz="2000">
                <a:solidFill>
                  <a:srgbClr val="171717"/>
                </a:solidFill>
                <a:latin typeface="Segoe UI" panose="020B0502040204020203" pitchFamily="34" charset="0"/>
              </a:rPr>
              <a:t> ornare. </a:t>
            </a:r>
            <a:r>
              <a:rPr lang="es-ES" sz="2000" err="1">
                <a:solidFill>
                  <a:srgbClr val="171717"/>
                </a:solidFill>
                <a:latin typeface="Segoe UI" panose="020B0502040204020203" pitchFamily="34" charset="0"/>
              </a:rPr>
              <a:t>Donec</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fringilla</a:t>
            </a:r>
            <a:r>
              <a:rPr lang="es-ES" sz="2000">
                <a:solidFill>
                  <a:srgbClr val="171717"/>
                </a:solidFill>
                <a:latin typeface="Segoe UI" panose="020B0502040204020203" pitchFamily="34" charset="0"/>
              </a:rPr>
              <a:t> non odio </a:t>
            </a:r>
            <a:r>
              <a:rPr lang="es-ES" sz="2000" err="1">
                <a:solidFill>
                  <a:srgbClr val="171717"/>
                </a:solidFill>
                <a:latin typeface="Segoe UI" panose="020B0502040204020203" pitchFamily="34" charset="0"/>
              </a:rPr>
              <a:t>nec</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molestie</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Nulla</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hendrerit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consequat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tellus</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fringilla</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laoreet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Phasellus</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blandit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bibendum</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luctus</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Etiam</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consequat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diam</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eu</a:t>
            </a:r>
            <a:r>
              <a:rPr lang="es-ES" sz="2000">
                <a:solidFill>
                  <a:srgbClr val="171717"/>
                </a:solidFill>
                <a:latin typeface="Segoe UI" panose="020B0502040204020203" pitchFamily="34" charset="0"/>
              </a:rPr>
              <a:t> porta </a:t>
            </a:r>
            <a:r>
              <a:rPr lang="es-ES" sz="2000" err="1">
                <a:solidFill>
                  <a:srgbClr val="171717"/>
                </a:solidFill>
                <a:latin typeface="Segoe UI" panose="020B0502040204020203" pitchFamily="34" charset="0"/>
              </a:rPr>
              <a:t>porta</a:t>
            </a:r>
            <a:r>
              <a:rPr lang="es-ES" sz="2000">
                <a:solidFill>
                  <a:srgbClr val="171717"/>
                </a:solidFill>
                <a:latin typeface="Segoe UI" panose="020B0502040204020203" pitchFamily="34" charset="0"/>
              </a:rPr>
              <a:t>. Cras </a:t>
            </a:r>
            <a:r>
              <a:rPr lang="es-ES" sz="2000" err="1">
                <a:solidFill>
                  <a:srgbClr val="171717"/>
                </a:solidFill>
                <a:latin typeface="Segoe UI" panose="020B0502040204020203" pitchFamily="34" charset="0"/>
              </a:rPr>
              <a:t>sit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amet</a:t>
            </a:r>
            <a:r>
              <a:rPr lang="es-ES" sz="2000">
                <a:solidFill>
                  <a:srgbClr val="171717"/>
                </a:solidFill>
                <a:latin typeface="Segoe UI" panose="020B0502040204020203" pitchFamily="34" charset="0"/>
              </a:rPr>
              <a:t> porta </a:t>
            </a:r>
            <a:r>
              <a:rPr lang="es-ES" sz="2000" err="1">
                <a:solidFill>
                  <a:srgbClr val="171717"/>
                </a:solidFill>
                <a:latin typeface="Segoe UI" panose="020B0502040204020203" pitchFamily="34" charset="0"/>
              </a:rPr>
              <a:t>est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Class</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aptent</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taciti</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sociosqu</a:t>
            </a:r>
            <a:r>
              <a:rPr lang="es-ES" sz="2000">
                <a:solidFill>
                  <a:srgbClr val="171717"/>
                </a:solidFill>
                <a:latin typeface="Segoe UI" panose="020B0502040204020203" pitchFamily="34" charset="0"/>
              </a:rPr>
              <a:t> ad </a:t>
            </a:r>
            <a:r>
              <a:rPr lang="es-ES" sz="2000" err="1">
                <a:solidFill>
                  <a:srgbClr val="171717"/>
                </a:solidFill>
                <a:latin typeface="Segoe UI" panose="020B0502040204020203" pitchFamily="34" charset="0"/>
              </a:rPr>
              <a:t>litora</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torquent</a:t>
            </a:r>
            <a:r>
              <a:rPr lang="es-ES" sz="2000">
                <a:solidFill>
                  <a:srgbClr val="171717"/>
                </a:solidFill>
                <a:latin typeface="Segoe UI" panose="020B0502040204020203" pitchFamily="34" charset="0"/>
              </a:rPr>
              <a:t> per </a:t>
            </a:r>
            <a:r>
              <a:rPr lang="es-ES" sz="2000" err="1">
                <a:solidFill>
                  <a:srgbClr val="171717"/>
                </a:solidFill>
                <a:latin typeface="Segoe UI" panose="020B0502040204020203" pitchFamily="34" charset="0"/>
              </a:rPr>
              <a:t>conubia</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nostra</a:t>
            </a:r>
            <a:r>
              <a:rPr lang="es-ES" sz="2000">
                <a:solidFill>
                  <a:srgbClr val="171717"/>
                </a:solidFill>
                <a:latin typeface="Segoe UI" panose="020B0502040204020203" pitchFamily="34" charset="0"/>
              </a:rPr>
              <a:t>, per </a:t>
            </a:r>
            <a:r>
              <a:rPr lang="es-ES" sz="2000" err="1">
                <a:solidFill>
                  <a:srgbClr val="171717"/>
                </a:solidFill>
                <a:latin typeface="Segoe UI" panose="020B0502040204020203" pitchFamily="34" charset="0"/>
              </a:rPr>
              <a:t>inceptos</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himenaeos</a:t>
            </a:r>
            <a:r>
              <a:rPr lang="es-ES" sz="2000">
                <a:solidFill>
                  <a:srgbClr val="171717"/>
                </a:solidFill>
                <a:latin typeface="Segoe UI" panose="020B0502040204020203" pitchFamily="34" charset="0"/>
              </a:rPr>
              <a:t>. In non </a:t>
            </a:r>
            <a:r>
              <a:rPr lang="es-ES" sz="2000" err="1">
                <a:solidFill>
                  <a:srgbClr val="171717"/>
                </a:solidFill>
                <a:latin typeface="Segoe UI" panose="020B0502040204020203" pitchFamily="34" charset="0"/>
              </a:rPr>
              <a:t>ullamcorper</a:t>
            </a:r>
            <a:r>
              <a:rPr lang="es-ES" sz="2000">
                <a:solidFill>
                  <a:srgbClr val="171717"/>
                </a:solidFill>
                <a:latin typeface="Segoe UI" panose="020B0502040204020203" pitchFamily="34" charset="0"/>
              </a:rPr>
              <a:t> </a:t>
            </a:r>
            <a:r>
              <a:rPr lang="es-ES" sz="2000" err="1">
                <a:solidFill>
                  <a:srgbClr val="171717"/>
                </a:solidFill>
                <a:latin typeface="Segoe UI" panose="020B0502040204020203" pitchFamily="34" charset="0"/>
              </a:rPr>
              <a:t>nisi</a:t>
            </a:r>
            <a:r>
              <a:rPr lang="es-ES" sz="2000">
                <a:solidFill>
                  <a:srgbClr val="171717"/>
                </a:solidFill>
                <a:latin typeface="Segoe UI" panose="020B0502040204020203" pitchFamily="34" charset="0"/>
              </a:rPr>
              <a:t>.</a:t>
            </a:r>
            <a:endParaRPr lang="en-US" sz="2000">
              <a:solidFill>
                <a:srgbClr val="171717"/>
              </a:solidFill>
              <a:latin typeface="Segoe UI" panose="020B0502040204020203" pitchFamily="34" charset="0"/>
            </a:endParaRPr>
          </a:p>
        </p:txBody>
      </p:sp>
      <p:pic>
        <p:nvPicPr>
          <p:cNvPr id="6" name="Imagen 5">
            <a:extLst>
              <a:ext uri="{FF2B5EF4-FFF2-40B4-BE49-F238E27FC236}">
                <a16:creationId xmlns:a16="http://schemas.microsoft.com/office/drawing/2014/main" id="{B587B6EB-2BAC-4647-B73A-4C195A647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7471" y="1709964"/>
            <a:ext cx="3031051" cy="3438070"/>
          </a:xfrm>
          <a:prstGeom prst="rect">
            <a:avLst/>
          </a:prstGeom>
        </p:spPr>
      </p:pic>
    </p:spTree>
    <p:extLst>
      <p:ext uri="{BB962C8B-B14F-4D97-AF65-F5344CB8AC3E}">
        <p14:creationId xmlns:p14="http://schemas.microsoft.com/office/powerpoint/2010/main" val="2691834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Spider man : antimeme">
            <a:extLst>
              <a:ext uri="{FF2B5EF4-FFF2-40B4-BE49-F238E27FC236}">
                <a16:creationId xmlns:a16="http://schemas.microsoft.com/office/drawing/2014/main" id="{9DFD8FF3-4F5C-7A01-18F5-6E35B40186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55" b="2393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5" name="Rectangle 717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0C5B627-E4FA-2DF0-F600-C65E29EAC77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a:solidFill>
                  <a:schemeClr val="tx1">
                    <a:lumMod val="85000"/>
                    <a:lumOff val="15000"/>
                  </a:schemeClr>
                </a:solidFill>
              </a:rPr>
              <a:t>Conclusiones</a:t>
            </a:r>
          </a:p>
        </p:txBody>
      </p:sp>
      <p:cxnSp>
        <p:nvCxnSpPr>
          <p:cNvPr id="7177" name="Straight Connector 717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179" name="Straight Connector 717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384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418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B8BC9-6AA9-BB0B-AD88-C45B0E84EA0D}"/>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F02CBEB4-F031-211E-A8C5-0B026DAAB4E0}"/>
              </a:ext>
            </a:extLst>
          </p:cNvPr>
          <p:cNvSpPr>
            <a:spLocks noGrp="1"/>
          </p:cNvSpPr>
          <p:nvPr>
            <p:ph type="subTitle" idx="1"/>
          </p:nvPr>
        </p:nvSpPr>
        <p:spPr/>
        <p:txBody>
          <a:bodyPr/>
          <a:lstStyle/>
          <a:p>
            <a:endParaRPr lang="es-ES"/>
          </a:p>
        </p:txBody>
      </p:sp>
      <p:pic>
        <p:nvPicPr>
          <p:cNvPr id="5" name="Imagen 4" descr="Código QR&#10;&#10;Descripción generada automáticamente">
            <a:extLst>
              <a:ext uri="{FF2B5EF4-FFF2-40B4-BE49-F238E27FC236}">
                <a16:creationId xmlns:a16="http://schemas.microsoft.com/office/drawing/2014/main" id="{6C73565D-A4F4-EF36-2601-9925C4B05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26686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FF09319D-0C10-8077-2C01-754A7796FEEC}"/>
              </a:ext>
            </a:extLst>
          </p:cNvPr>
          <p:cNvSpPr/>
          <p:nvPr/>
        </p:nvSpPr>
        <p:spPr>
          <a:xfrm>
            <a:off x="547433" y="1400322"/>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01</a:t>
            </a:r>
          </a:p>
        </p:txBody>
      </p:sp>
      <p:sp>
        <p:nvSpPr>
          <p:cNvPr id="16" name="TextBox 15">
            <a:extLst>
              <a:ext uri="{FF2B5EF4-FFF2-40B4-BE49-F238E27FC236}">
                <a16:creationId xmlns:a16="http://schemas.microsoft.com/office/drawing/2014/main" id="{BBDBA90A-14F2-0A5C-2CE8-7430148BB800}"/>
              </a:ext>
            </a:extLst>
          </p:cNvPr>
          <p:cNvSpPr txBox="1"/>
          <p:nvPr/>
        </p:nvSpPr>
        <p:spPr>
          <a:xfrm>
            <a:off x="1388140" y="1475489"/>
            <a:ext cx="4266700" cy="461665"/>
          </a:xfrm>
          <a:prstGeom prst="rect">
            <a:avLst/>
          </a:prstGeom>
          <a:noFill/>
        </p:spPr>
        <p:txBody>
          <a:bodyPr wrap="square">
            <a:spAutoFit/>
          </a:bodyPr>
          <a:lstStyle/>
          <a:p>
            <a:r>
              <a:rPr lang="es-ES" sz="2400">
                <a:latin typeface="+mn-lt"/>
              </a:rPr>
              <a:t>Azure Durable </a:t>
            </a:r>
            <a:r>
              <a:rPr lang="es-ES" sz="2400" err="1">
                <a:latin typeface="+mn-lt"/>
              </a:rPr>
              <a:t>Functions</a:t>
            </a:r>
            <a:endParaRPr lang="es-ES" sz="2400">
              <a:latin typeface="+mn-lt"/>
            </a:endParaRPr>
          </a:p>
        </p:txBody>
      </p:sp>
      <p:sp>
        <p:nvSpPr>
          <p:cNvPr id="17" name="Hexagon 16">
            <a:extLst>
              <a:ext uri="{FF2B5EF4-FFF2-40B4-BE49-F238E27FC236}">
                <a16:creationId xmlns:a16="http://schemas.microsoft.com/office/drawing/2014/main" id="{B84CBB56-B107-91D6-4A83-FD74D1200B18}"/>
              </a:ext>
            </a:extLst>
          </p:cNvPr>
          <p:cNvSpPr/>
          <p:nvPr/>
        </p:nvSpPr>
        <p:spPr>
          <a:xfrm>
            <a:off x="547433" y="2286648"/>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02</a:t>
            </a:r>
          </a:p>
        </p:txBody>
      </p:sp>
      <p:sp>
        <p:nvSpPr>
          <p:cNvPr id="18" name="TextBox 17">
            <a:extLst>
              <a:ext uri="{FF2B5EF4-FFF2-40B4-BE49-F238E27FC236}">
                <a16:creationId xmlns:a16="http://schemas.microsoft.com/office/drawing/2014/main" id="{C01B2DBA-7213-CD73-DA94-FE5EBB85A37E}"/>
              </a:ext>
            </a:extLst>
          </p:cNvPr>
          <p:cNvSpPr txBox="1"/>
          <p:nvPr/>
        </p:nvSpPr>
        <p:spPr>
          <a:xfrm>
            <a:off x="1388139" y="2361815"/>
            <a:ext cx="4266700" cy="461665"/>
          </a:xfrm>
          <a:prstGeom prst="rect">
            <a:avLst/>
          </a:prstGeom>
          <a:noFill/>
        </p:spPr>
        <p:txBody>
          <a:bodyPr wrap="square">
            <a:spAutoFit/>
          </a:bodyPr>
          <a:lstStyle/>
          <a:p>
            <a:r>
              <a:rPr lang="es-ES" sz="2400">
                <a:latin typeface="+mn-lt"/>
              </a:rPr>
              <a:t>DEMO</a:t>
            </a:r>
          </a:p>
        </p:txBody>
      </p:sp>
      <p:sp>
        <p:nvSpPr>
          <p:cNvPr id="19" name="Hexagon 18">
            <a:extLst>
              <a:ext uri="{FF2B5EF4-FFF2-40B4-BE49-F238E27FC236}">
                <a16:creationId xmlns:a16="http://schemas.microsoft.com/office/drawing/2014/main" id="{72E37926-BA6B-26BB-817A-91A9AD3D4187}"/>
              </a:ext>
            </a:extLst>
          </p:cNvPr>
          <p:cNvSpPr/>
          <p:nvPr/>
        </p:nvSpPr>
        <p:spPr>
          <a:xfrm>
            <a:off x="547433" y="3172974"/>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03</a:t>
            </a:r>
          </a:p>
        </p:txBody>
      </p:sp>
      <p:sp>
        <p:nvSpPr>
          <p:cNvPr id="20" name="TextBox 19">
            <a:extLst>
              <a:ext uri="{FF2B5EF4-FFF2-40B4-BE49-F238E27FC236}">
                <a16:creationId xmlns:a16="http://schemas.microsoft.com/office/drawing/2014/main" id="{4136CB80-3454-5F63-5B4A-D9575F7695C5}"/>
              </a:ext>
            </a:extLst>
          </p:cNvPr>
          <p:cNvSpPr txBox="1"/>
          <p:nvPr/>
        </p:nvSpPr>
        <p:spPr>
          <a:xfrm>
            <a:off x="1388139" y="3248141"/>
            <a:ext cx="4266699" cy="461665"/>
          </a:xfrm>
          <a:prstGeom prst="rect">
            <a:avLst/>
          </a:prstGeom>
          <a:noFill/>
        </p:spPr>
        <p:txBody>
          <a:bodyPr wrap="square">
            <a:spAutoFit/>
          </a:bodyPr>
          <a:lstStyle/>
          <a:p>
            <a:r>
              <a:rPr lang="es-ES" sz="2400" err="1">
                <a:latin typeface="+mn-lt"/>
              </a:rPr>
              <a:t>Dapr</a:t>
            </a:r>
            <a:r>
              <a:rPr lang="es-ES" sz="2400">
                <a:latin typeface="+mn-lt"/>
              </a:rPr>
              <a:t> </a:t>
            </a:r>
            <a:r>
              <a:rPr lang="es-ES" sz="2400" err="1">
                <a:latin typeface="+mn-lt"/>
              </a:rPr>
              <a:t>Workflows</a:t>
            </a:r>
            <a:endParaRPr lang="es-ES" sz="2400">
              <a:latin typeface="+mn-lt"/>
            </a:endParaRPr>
          </a:p>
        </p:txBody>
      </p:sp>
      <p:sp>
        <p:nvSpPr>
          <p:cNvPr id="21" name="Hexagon 20">
            <a:extLst>
              <a:ext uri="{FF2B5EF4-FFF2-40B4-BE49-F238E27FC236}">
                <a16:creationId xmlns:a16="http://schemas.microsoft.com/office/drawing/2014/main" id="{7B7B854F-9580-7F6F-CD78-7C6744769A9D}"/>
              </a:ext>
            </a:extLst>
          </p:cNvPr>
          <p:cNvSpPr/>
          <p:nvPr/>
        </p:nvSpPr>
        <p:spPr>
          <a:xfrm>
            <a:off x="547433" y="4059300"/>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04</a:t>
            </a:r>
          </a:p>
        </p:txBody>
      </p:sp>
      <p:sp>
        <p:nvSpPr>
          <p:cNvPr id="22" name="TextBox 21">
            <a:extLst>
              <a:ext uri="{FF2B5EF4-FFF2-40B4-BE49-F238E27FC236}">
                <a16:creationId xmlns:a16="http://schemas.microsoft.com/office/drawing/2014/main" id="{D3B54DF2-182D-BB30-168B-970340211356}"/>
              </a:ext>
            </a:extLst>
          </p:cNvPr>
          <p:cNvSpPr txBox="1"/>
          <p:nvPr/>
        </p:nvSpPr>
        <p:spPr>
          <a:xfrm>
            <a:off x="1388140" y="4134467"/>
            <a:ext cx="4266698" cy="461665"/>
          </a:xfrm>
          <a:prstGeom prst="rect">
            <a:avLst/>
          </a:prstGeom>
          <a:noFill/>
        </p:spPr>
        <p:txBody>
          <a:bodyPr wrap="square">
            <a:spAutoFit/>
          </a:bodyPr>
          <a:lstStyle/>
          <a:p>
            <a:r>
              <a:rPr lang="es-ES" sz="2400">
                <a:latin typeface="+mn-lt"/>
              </a:rPr>
              <a:t>DEMO</a:t>
            </a:r>
          </a:p>
        </p:txBody>
      </p:sp>
      <p:sp>
        <p:nvSpPr>
          <p:cNvPr id="27" name="Título 4">
            <a:extLst>
              <a:ext uri="{FF2B5EF4-FFF2-40B4-BE49-F238E27FC236}">
                <a16:creationId xmlns:a16="http://schemas.microsoft.com/office/drawing/2014/main" id="{2BD6193F-7280-4508-345F-837A73040F99}"/>
              </a:ext>
            </a:extLst>
          </p:cNvPr>
          <p:cNvSpPr txBox="1">
            <a:spLocks/>
          </p:cNvSpPr>
          <p:nvPr/>
        </p:nvSpPr>
        <p:spPr>
          <a:xfrm>
            <a:off x="1157018" y="115981"/>
            <a:ext cx="1734553"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a:solidFill>
                  <a:schemeClr val="bg1"/>
                </a:solidFill>
              </a:rPr>
              <a:t>Agenda</a:t>
            </a:r>
          </a:p>
        </p:txBody>
      </p:sp>
      <p:sp>
        <p:nvSpPr>
          <p:cNvPr id="2" name="Hexagon 20">
            <a:extLst>
              <a:ext uri="{FF2B5EF4-FFF2-40B4-BE49-F238E27FC236}">
                <a16:creationId xmlns:a16="http://schemas.microsoft.com/office/drawing/2014/main" id="{86E0ECBE-332F-86B0-C240-0757AEAD1A39}"/>
              </a:ext>
            </a:extLst>
          </p:cNvPr>
          <p:cNvSpPr/>
          <p:nvPr/>
        </p:nvSpPr>
        <p:spPr>
          <a:xfrm>
            <a:off x="547433" y="4945626"/>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t>05</a:t>
            </a:r>
          </a:p>
        </p:txBody>
      </p:sp>
      <p:sp>
        <p:nvSpPr>
          <p:cNvPr id="3" name="TextBox 21">
            <a:extLst>
              <a:ext uri="{FF2B5EF4-FFF2-40B4-BE49-F238E27FC236}">
                <a16:creationId xmlns:a16="http://schemas.microsoft.com/office/drawing/2014/main" id="{699D7BCD-2F0B-45E1-B0C9-C8A1203FDD9E}"/>
              </a:ext>
            </a:extLst>
          </p:cNvPr>
          <p:cNvSpPr txBox="1"/>
          <p:nvPr/>
        </p:nvSpPr>
        <p:spPr>
          <a:xfrm>
            <a:off x="1388140" y="5020793"/>
            <a:ext cx="4266698" cy="461665"/>
          </a:xfrm>
          <a:prstGeom prst="rect">
            <a:avLst/>
          </a:prstGeom>
          <a:noFill/>
        </p:spPr>
        <p:txBody>
          <a:bodyPr wrap="square">
            <a:spAutoFit/>
          </a:bodyPr>
          <a:lstStyle/>
          <a:p>
            <a:r>
              <a:rPr lang="es-ES" sz="2400">
                <a:latin typeface="+mn-lt"/>
              </a:rPr>
              <a:t>Resumen</a:t>
            </a:r>
          </a:p>
        </p:txBody>
      </p:sp>
    </p:spTree>
    <p:extLst>
      <p:ext uri="{BB962C8B-B14F-4D97-AF65-F5344CB8AC3E}">
        <p14:creationId xmlns:p14="http://schemas.microsoft.com/office/powerpoint/2010/main" val="118964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3F491C-26C7-D597-4FD6-6C1A7AFC7C4D}"/>
              </a:ext>
            </a:extLst>
          </p:cNvPr>
          <p:cNvSpPr>
            <a:spLocks noGrp="1"/>
          </p:cNvSpPr>
          <p:nvPr>
            <p:ph type="body" sz="quarter" idx="13"/>
          </p:nvPr>
        </p:nvSpPr>
        <p:spPr/>
        <p:txBody>
          <a:bodyPr>
            <a:normAutofit fontScale="92500" lnSpcReduction="20000"/>
          </a:bodyPr>
          <a:lstStyle/>
          <a:p>
            <a:r>
              <a:rPr lang="es-ES"/>
              <a:t>01</a:t>
            </a:r>
          </a:p>
        </p:txBody>
      </p:sp>
      <p:sp>
        <p:nvSpPr>
          <p:cNvPr id="4" name="Rectangle 3">
            <a:extLst>
              <a:ext uri="{FF2B5EF4-FFF2-40B4-BE49-F238E27FC236}">
                <a16:creationId xmlns:a16="http://schemas.microsoft.com/office/drawing/2014/main" id="{8B64A93C-607A-9BC9-EBEB-E580B4236778}"/>
              </a:ext>
            </a:extLst>
          </p:cNvPr>
          <p:cNvSpPr/>
          <p:nvPr/>
        </p:nvSpPr>
        <p:spPr>
          <a:xfrm>
            <a:off x="204047" y="340272"/>
            <a:ext cx="7595001" cy="5770382"/>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r>
              <a:rPr lang="es-ES"/>
              <a:t>https://dapr.io/</a:t>
            </a:r>
          </a:p>
        </p:txBody>
      </p:sp>
      <p:sp>
        <p:nvSpPr>
          <p:cNvPr id="2" name="Title 1">
            <a:extLst>
              <a:ext uri="{FF2B5EF4-FFF2-40B4-BE49-F238E27FC236}">
                <a16:creationId xmlns:a16="http://schemas.microsoft.com/office/drawing/2014/main" id="{02F2DE5A-DB79-3BAE-88D3-C7C6E0A0EF2E}"/>
              </a:ext>
            </a:extLst>
          </p:cNvPr>
          <p:cNvSpPr>
            <a:spLocks noGrp="1"/>
          </p:cNvSpPr>
          <p:nvPr>
            <p:ph type="title"/>
          </p:nvPr>
        </p:nvSpPr>
        <p:spPr>
          <a:xfrm>
            <a:off x="2182692" y="2877224"/>
            <a:ext cx="3200192" cy="1103552"/>
          </a:xfrm>
        </p:spPr>
        <p:txBody>
          <a:bodyPr>
            <a:normAutofit fontScale="90000"/>
          </a:bodyPr>
          <a:lstStyle/>
          <a:p>
            <a:pPr algn="ctr"/>
            <a:r>
              <a:rPr lang="es-ES" b="1">
                <a:solidFill>
                  <a:schemeClr val="bg1"/>
                </a:solidFill>
              </a:rPr>
              <a:t>AZURE DURABLE FUNCTIONS</a:t>
            </a:r>
            <a:endParaRPr lang="es-ES" sz="1800" b="1">
              <a:solidFill>
                <a:schemeClr val="bg1"/>
              </a:solidFill>
            </a:endParaRPr>
          </a:p>
        </p:txBody>
      </p:sp>
      <p:pic>
        <p:nvPicPr>
          <p:cNvPr id="6" name="Imagen 5">
            <a:extLst>
              <a:ext uri="{FF2B5EF4-FFF2-40B4-BE49-F238E27FC236}">
                <a16:creationId xmlns:a16="http://schemas.microsoft.com/office/drawing/2014/main" id="{859B4854-72E3-7F37-EC6C-4C9B3229E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176" y="1493936"/>
            <a:ext cx="3031051" cy="3438070"/>
          </a:xfrm>
          <a:prstGeom prst="rect">
            <a:avLst/>
          </a:prstGeom>
        </p:spPr>
      </p:pic>
      <p:sp>
        <p:nvSpPr>
          <p:cNvPr id="7" name="TextBox 6">
            <a:extLst>
              <a:ext uri="{FF2B5EF4-FFF2-40B4-BE49-F238E27FC236}">
                <a16:creationId xmlns:a16="http://schemas.microsoft.com/office/drawing/2014/main" id="{286FDA2C-BCF5-3A9B-2546-4DC1871F7174}"/>
              </a:ext>
            </a:extLst>
          </p:cNvPr>
          <p:cNvSpPr txBox="1"/>
          <p:nvPr/>
        </p:nvSpPr>
        <p:spPr>
          <a:xfrm>
            <a:off x="120224" y="6396335"/>
            <a:ext cx="1853291" cy="461665"/>
          </a:xfrm>
          <a:prstGeom prst="rect">
            <a:avLst/>
          </a:prstGeom>
          <a:noFill/>
        </p:spPr>
        <p:txBody>
          <a:bodyPr wrap="square">
            <a:spAutoFit/>
          </a:bodyPr>
          <a:lstStyle/>
          <a:p>
            <a:r>
              <a:rPr lang="es-ES" sz="2400">
                <a:solidFill>
                  <a:srgbClr val="682079"/>
                </a:solidFill>
                <a:latin typeface="+mn-lt"/>
              </a:rPr>
              <a:t>#netcoreconf</a:t>
            </a:r>
          </a:p>
        </p:txBody>
      </p:sp>
      <p:pic>
        <p:nvPicPr>
          <p:cNvPr id="8" name="Imagen 11">
            <a:extLst>
              <a:ext uri="{FF2B5EF4-FFF2-40B4-BE49-F238E27FC236}">
                <a16:creationId xmlns:a16="http://schemas.microsoft.com/office/drawing/2014/main" id="{41DB98AA-326B-25CC-84FD-331B5FFFF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9" name="CuadroTexto 2">
            <a:extLst>
              <a:ext uri="{FF2B5EF4-FFF2-40B4-BE49-F238E27FC236}">
                <a16:creationId xmlns:a16="http://schemas.microsoft.com/office/drawing/2014/main" id="{386130F4-F8F3-EE40-AD56-63B084869997}"/>
              </a:ext>
            </a:extLst>
          </p:cNvPr>
          <p:cNvSpPr txBox="1"/>
          <p:nvPr/>
        </p:nvSpPr>
        <p:spPr>
          <a:xfrm rot="21065074">
            <a:off x="11255327" y="6321355"/>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2023</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2503481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3" name="Rectangle 514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7795E813-C2A4-4CC3-A45E-B8BAC4DB891A}"/>
              </a:ext>
            </a:extLst>
          </p:cNvPr>
          <p:cNvSpPr>
            <a:spLocks noGrp="1"/>
          </p:cNvSpPr>
          <p:nvPr>
            <p:ph type="title"/>
          </p:nvPr>
        </p:nvSpPr>
        <p:spPr>
          <a:xfrm>
            <a:off x="648929" y="557190"/>
            <a:ext cx="5170852" cy="1671564"/>
          </a:xfrm>
        </p:spPr>
        <p:txBody>
          <a:bodyPr vert="horz" lIns="91440" tIns="45720" rIns="91440" bIns="45720" rtlCol="0" anchor="ctr">
            <a:normAutofit/>
          </a:bodyPr>
          <a:lstStyle/>
          <a:p>
            <a:r>
              <a:rPr lang="en-US" sz="4000">
                <a:solidFill>
                  <a:schemeClr val="tx1"/>
                </a:solidFill>
              </a:rPr>
              <a:t>Introduction</a:t>
            </a:r>
          </a:p>
        </p:txBody>
      </p:sp>
      <p:sp>
        <p:nvSpPr>
          <p:cNvPr id="2" name="CuadroTexto 1">
            <a:extLst>
              <a:ext uri="{FF2B5EF4-FFF2-40B4-BE49-F238E27FC236}">
                <a16:creationId xmlns:a16="http://schemas.microsoft.com/office/drawing/2014/main" id="{209BA7EC-02FB-61BD-9A99-6A32140D0BC6}"/>
              </a:ext>
            </a:extLst>
          </p:cNvPr>
          <p:cNvSpPr txBox="1"/>
          <p:nvPr/>
        </p:nvSpPr>
        <p:spPr>
          <a:xfrm>
            <a:off x="648930" y="2398030"/>
            <a:ext cx="5180245" cy="373105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1">
                <a:effectLst/>
              </a:rPr>
              <a:t>Durable Functions</a:t>
            </a:r>
            <a:r>
              <a:rPr lang="en-US" sz="2000" b="0" i="0">
                <a:effectLst/>
              </a:rPr>
              <a:t> is an extension of </a:t>
            </a:r>
            <a:r>
              <a:rPr lang="en-US" sz="2000" b="0" i="0" u="none" strike="noStrike">
                <a:effectLst/>
              </a:rPr>
              <a:t>Azure Functions</a:t>
            </a:r>
            <a:r>
              <a:rPr lang="en-US" sz="2000" b="0" i="0">
                <a:effectLst/>
              </a:rPr>
              <a:t> that lets you write stateful functions in a serverless compute environment. The extension lets you define stateful workflows by writing </a:t>
            </a:r>
            <a:r>
              <a:rPr lang="en-US" sz="2000" b="0" i="1" u="none" strike="noStrike">
                <a:effectLst/>
              </a:rPr>
              <a:t>orchestrator functions</a:t>
            </a:r>
            <a:r>
              <a:rPr lang="en-US" sz="2000" b="0" i="0">
                <a:effectLst/>
              </a:rPr>
              <a:t> and stateful entities by writing </a:t>
            </a:r>
            <a:r>
              <a:rPr lang="en-US" sz="2000" b="0" i="1" u="none" strike="noStrike">
                <a:effectLst/>
              </a:rPr>
              <a:t>entity functions</a:t>
            </a:r>
            <a:r>
              <a:rPr lang="en-US" sz="2000" b="0" i="0">
                <a:effectLst/>
              </a:rPr>
              <a:t> using the Azure Functions programming model. Behind the scenes, the extension manages state, checkpoints, and restarts for you, allowing you to focus on your business logic.</a:t>
            </a:r>
            <a:endParaRPr lang="en-US" sz="2000"/>
          </a:p>
        </p:txBody>
      </p:sp>
      <p:pic>
        <p:nvPicPr>
          <p:cNvPr id="5122" name="Picture 2" descr="quiero una imagen que represente una deficinión de un proceso tecnológico">
            <a:extLst>
              <a:ext uri="{FF2B5EF4-FFF2-40B4-BE49-F238E27FC236}">
                <a16:creationId xmlns:a16="http://schemas.microsoft.com/office/drawing/2014/main" id="{7C7892CD-F681-4BC3-46C8-830CE46351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5" r="4265" b="2"/>
          <a:stretch/>
        </p:blipFill>
        <p:spPr bwMode="auto">
          <a:xfrm>
            <a:off x="6182944" y="557189"/>
            <a:ext cx="5170852" cy="557189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96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2098B-09B7-E034-19A3-DC9AD0C54251}"/>
              </a:ext>
            </a:extLst>
          </p:cNvPr>
          <p:cNvSpPr>
            <a:spLocks noGrp="1"/>
          </p:cNvSpPr>
          <p:nvPr>
            <p:ph type="title"/>
          </p:nvPr>
        </p:nvSpPr>
        <p:spPr/>
        <p:txBody>
          <a:bodyPr/>
          <a:lstStyle/>
          <a:p>
            <a:r>
              <a:rPr lang="es-ES" err="1"/>
              <a:t>Supported</a:t>
            </a:r>
            <a:r>
              <a:rPr lang="es-ES"/>
              <a:t> </a:t>
            </a:r>
            <a:r>
              <a:rPr lang="es-ES" err="1"/>
              <a:t>languages</a:t>
            </a:r>
            <a:endParaRPr lang="es-ES"/>
          </a:p>
        </p:txBody>
      </p:sp>
      <p:pic>
        <p:nvPicPr>
          <p:cNvPr id="4" name="Imagen 3">
            <a:extLst>
              <a:ext uri="{FF2B5EF4-FFF2-40B4-BE49-F238E27FC236}">
                <a16:creationId xmlns:a16="http://schemas.microsoft.com/office/drawing/2014/main" id="{4D953A77-0F96-972D-EA3C-71C70C337D00}"/>
              </a:ext>
            </a:extLst>
          </p:cNvPr>
          <p:cNvPicPr>
            <a:picLocks noChangeAspect="1"/>
          </p:cNvPicPr>
          <p:nvPr/>
        </p:nvPicPr>
        <p:blipFill>
          <a:blip r:embed="rId3"/>
          <a:stretch>
            <a:fillRect/>
          </a:stretch>
        </p:blipFill>
        <p:spPr>
          <a:xfrm>
            <a:off x="838200" y="1440115"/>
            <a:ext cx="9970008" cy="4553775"/>
          </a:xfrm>
          <a:prstGeom prst="rect">
            <a:avLst/>
          </a:prstGeom>
        </p:spPr>
      </p:pic>
    </p:spTree>
    <p:extLst>
      <p:ext uri="{BB962C8B-B14F-4D97-AF65-F5344CB8AC3E}">
        <p14:creationId xmlns:p14="http://schemas.microsoft.com/office/powerpoint/2010/main" val="3377596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E8850-1EB2-0C04-A93A-5E250217BED3}"/>
              </a:ext>
            </a:extLst>
          </p:cNvPr>
          <p:cNvSpPr>
            <a:spLocks noGrp="1"/>
          </p:cNvSpPr>
          <p:nvPr>
            <p:ph type="title"/>
          </p:nvPr>
        </p:nvSpPr>
        <p:spPr/>
        <p:txBody>
          <a:bodyPr/>
          <a:lstStyle/>
          <a:p>
            <a:r>
              <a:rPr lang="es-ES" err="1"/>
              <a:t>Patterns</a:t>
            </a:r>
            <a:endParaRPr lang="es-ES"/>
          </a:p>
        </p:txBody>
      </p:sp>
      <p:pic>
        <p:nvPicPr>
          <p:cNvPr id="1030" name="Picture 6">
            <a:extLst>
              <a:ext uri="{FF2B5EF4-FFF2-40B4-BE49-F238E27FC236}">
                <a16:creationId xmlns:a16="http://schemas.microsoft.com/office/drawing/2014/main" id="{7431D18D-66EB-370A-549B-176A60819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87" y="1868343"/>
            <a:ext cx="3720513" cy="6629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3B7EDA-E6FC-D7B1-774C-9ACBEF180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87" y="3155265"/>
            <a:ext cx="2363412" cy="11714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C962E46-ABED-99E1-FFA9-C0B0690993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87" y="4950726"/>
            <a:ext cx="1681663" cy="12643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613EE83-9928-25BC-5FEF-369B08679F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6412" y="1818770"/>
            <a:ext cx="1215564" cy="815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250FD0E-B2B3-7D9B-9C58-CA244EBAC9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6412" y="3263922"/>
            <a:ext cx="2788194" cy="117146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307F7CF9-2CF6-7C04-764E-68077761AE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0967" y="4852504"/>
            <a:ext cx="2662017" cy="119763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94A02A-749E-9971-4440-7AB731906417}"/>
              </a:ext>
            </a:extLst>
          </p:cNvPr>
          <p:cNvSpPr txBox="1"/>
          <p:nvPr/>
        </p:nvSpPr>
        <p:spPr>
          <a:xfrm>
            <a:off x="530716" y="1349577"/>
            <a:ext cx="5257800" cy="461665"/>
          </a:xfrm>
          <a:prstGeom prst="rect">
            <a:avLst/>
          </a:prstGeom>
          <a:noFill/>
        </p:spPr>
        <p:txBody>
          <a:bodyPr wrap="square" rtlCol="0">
            <a:spAutoFit/>
          </a:bodyPr>
          <a:lstStyle/>
          <a:p>
            <a:r>
              <a:rPr lang="es-ES" sz="2400" b="1" err="1"/>
              <a:t>Chain</a:t>
            </a:r>
            <a:endParaRPr lang="es-ES" sz="2400" b="1"/>
          </a:p>
        </p:txBody>
      </p:sp>
      <p:sp>
        <p:nvSpPr>
          <p:cNvPr id="4" name="CuadroTexto 3">
            <a:extLst>
              <a:ext uri="{FF2B5EF4-FFF2-40B4-BE49-F238E27FC236}">
                <a16:creationId xmlns:a16="http://schemas.microsoft.com/office/drawing/2014/main" id="{9A068DA8-B334-10A0-4C0E-2195F0DB986A}"/>
              </a:ext>
            </a:extLst>
          </p:cNvPr>
          <p:cNvSpPr txBox="1"/>
          <p:nvPr/>
        </p:nvSpPr>
        <p:spPr>
          <a:xfrm>
            <a:off x="530716" y="2693600"/>
            <a:ext cx="5257800" cy="461665"/>
          </a:xfrm>
          <a:prstGeom prst="rect">
            <a:avLst/>
          </a:prstGeom>
          <a:noFill/>
        </p:spPr>
        <p:txBody>
          <a:bodyPr wrap="square" rtlCol="0">
            <a:spAutoFit/>
          </a:bodyPr>
          <a:lstStyle/>
          <a:p>
            <a:r>
              <a:rPr lang="es-ES" sz="2400" b="1"/>
              <a:t>Fan </a:t>
            </a:r>
            <a:r>
              <a:rPr lang="es-ES" sz="2400" b="1" err="1"/>
              <a:t>out</a:t>
            </a:r>
            <a:r>
              <a:rPr lang="es-ES" sz="2400" b="1"/>
              <a:t> fan in</a:t>
            </a:r>
          </a:p>
        </p:txBody>
      </p:sp>
      <p:sp>
        <p:nvSpPr>
          <p:cNvPr id="5" name="CuadroTexto 4">
            <a:extLst>
              <a:ext uri="{FF2B5EF4-FFF2-40B4-BE49-F238E27FC236}">
                <a16:creationId xmlns:a16="http://schemas.microsoft.com/office/drawing/2014/main" id="{6FB1B133-E4DA-CED3-F4DD-2B7410FD042F}"/>
              </a:ext>
            </a:extLst>
          </p:cNvPr>
          <p:cNvSpPr txBox="1"/>
          <p:nvPr/>
        </p:nvSpPr>
        <p:spPr>
          <a:xfrm>
            <a:off x="620687" y="4372316"/>
            <a:ext cx="5257800" cy="461665"/>
          </a:xfrm>
          <a:prstGeom prst="rect">
            <a:avLst/>
          </a:prstGeom>
          <a:noFill/>
        </p:spPr>
        <p:txBody>
          <a:bodyPr wrap="square" rtlCol="0">
            <a:spAutoFit/>
          </a:bodyPr>
          <a:lstStyle/>
          <a:p>
            <a:r>
              <a:rPr lang="es-ES" sz="2400" b="1" err="1"/>
              <a:t>Async</a:t>
            </a:r>
            <a:r>
              <a:rPr lang="es-ES" sz="2400" b="1"/>
              <a:t> http</a:t>
            </a:r>
          </a:p>
        </p:txBody>
      </p:sp>
      <p:sp>
        <p:nvSpPr>
          <p:cNvPr id="6" name="CuadroTexto 5">
            <a:extLst>
              <a:ext uri="{FF2B5EF4-FFF2-40B4-BE49-F238E27FC236}">
                <a16:creationId xmlns:a16="http://schemas.microsoft.com/office/drawing/2014/main" id="{77AD3DD1-27E2-7EFF-948D-DAA7C9E8B29D}"/>
              </a:ext>
            </a:extLst>
          </p:cNvPr>
          <p:cNvSpPr txBox="1"/>
          <p:nvPr/>
        </p:nvSpPr>
        <p:spPr>
          <a:xfrm>
            <a:off x="6096000" y="1406678"/>
            <a:ext cx="5257800" cy="461665"/>
          </a:xfrm>
          <a:prstGeom prst="rect">
            <a:avLst/>
          </a:prstGeom>
          <a:noFill/>
        </p:spPr>
        <p:txBody>
          <a:bodyPr wrap="square" rtlCol="0">
            <a:spAutoFit/>
          </a:bodyPr>
          <a:lstStyle/>
          <a:p>
            <a:r>
              <a:rPr lang="es-ES" sz="2400" b="1" err="1"/>
              <a:t>Async</a:t>
            </a:r>
            <a:r>
              <a:rPr lang="es-ES" sz="2400" b="1"/>
              <a:t> http</a:t>
            </a:r>
          </a:p>
        </p:txBody>
      </p:sp>
      <p:sp>
        <p:nvSpPr>
          <p:cNvPr id="7" name="CuadroTexto 6">
            <a:extLst>
              <a:ext uri="{FF2B5EF4-FFF2-40B4-BE49-F238E27FC236}">
                <a16:creationId xmlns:a16="http://schemas.microsoft.com/office/drawing/2014/main" id="{CDAB7048-7327-92CC-D9FF-B138017085A0}"/>
              </a:ext>
            </a:extLst>
          </p:cNvPr>
          <p:cNvSpPr txBox="1"/>
          <p:nvPr/>
        </p:nvSpPr>
        <p:spPr>
          <a:xfrm>
            <a:off x="6096000" y="2852829"/>
            <a:ext cx="5257800" cy="461665"/>
          </a:xfrm>
          <a:prstGeom prst="rect">
            <a:avLst/>
          </a:prstGeom>
          <a:noFill/>
        </p:spPr>
        <p:txBody>
          <a:bodyPr wrap="square" rtlCol="0">
            <a:spAutoFit/>
          </a:bodyPr>
          <a:lstStyle/>
          <a:p>
            <a:r>
              <a:rPr lang="es-ES" sz="2400" b="1"/>
              <a:t>Human </a:t>
            </a:r>
            <a:r>
              <a:rPr lang="es-ES" sz="2400" b="1" err="1"/>
              <a:t>interaction</a:t>
            </a:r>
            <a:endParaRPr lang="es-ES" sz="2400" b="1"/>
          </a:p>
        </p:txBody>
      </p:sp>
      <p:sp>
        <p:nvSpPr>
          <p:cNvPr id="8" name="CuadroTexto 7">
            <a:extLst>
              <a:ext uri="{FF2B5EF4-FFF2-40B4-BE49-F238E27FC236}">
                <a16:creationId xmlns:a16="http://schemas.microsoft.com/office/drawing/2014/main" id="{C799A9BA-AED8-94BE-CEA0-67EF2431E8D0}"/>
              </a:ext>
            </a:extLst>
          </p:cNvPr>
          <p:cNvSpPr txBox="1"/>
          <p:nvPr/>
        </p:nvSpPr>
        <p:spPr>
          <a:xfrm>
            <a:off x="6186412" y="4497920"/>
            <a:ext cx="5257800" cy="461665"/>
          </a:xfrm>
          <a:prstGeom prst="rect">
            <a:avLst/>
          </a:prstGeom>
          <a:noFill/>
        </p:spPr>
        <p:txBody>
          <a:bodyPr wrap="square" rtlCol="0">
            <a:spAutoFit/>
          </a:bodyPr>
          <a:lstStyle/>
          <a:p>
            <a:r>
              <a:rPr lang="es-ES" sz="2400" b="1" err="1"/>
              <a:t>Aggregator</a:t>
            </a:r>
            <a:endParaRPr lang="es-ES" sz="2400" b="1"/>
          </a:p>
        </p:txBody>
      </p:sp>
    </p:spTree>
    <p:extLst>
      <p:ext uri="{BB962C8B-B14F-4D97-AF65-F5344CB8AC3E}">
        <p14:creationId xmlns:p14="http://schemas.microsoft.com/office/powerpoint/2010/main" val="193722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anim calcmode="lin" valueType="num">
                                      <p:cBhvr additive="base">
                                        <p:cTn id="11" dur="500" fill="hold"/>
                                        <p:tgtEl>
                                          <p:spTgt spid="1032"/>
                                        </p:tgtEl>
                                        <p:attrNameLst>
                                          <p:attrName>ppt_x</p:attrName>
                                        </p:attrNameLst>
                                      </p:cBhvr>
                                      <p:tavLst>
                                        <p:tav tm="0">
                                          <p:val>
                                            <p:strVal val="0-#ppt_w/2"/>
                                          </p:val>
                                        </p:tav>
                                        <p:tav tm="100000">
                                          <p:val>
                                            <p:strVal val="#ppt_x"/>
                                          </p:val>
                                        </p:tav>
                                      </p:tavLst>
                                    </p:anim>
                                    <p:anim calcmode="lin" valueType="num">
                                      <p:cBhvr additive="base">
                                        <p:cTn id="12" dur="500" fill="hold"/>
                                        <p:tgtEl>
                                          <p:spTgt spid="103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36"/>
                                        </p:tgtEl>
                                        <p:attrNameLst>
                                          <p:attrName>style.visibility</p:attrName>
                                        </p:attrNameLst>
                                      </p:cBhvr>
                                      <p:to>
                                        <p:strVal val="visible"/>
                                      </p:to>
                                    </p:set>
                                    <p:anim calcmode="lin" valueType="num">
                                      <p:cBhvr additive="base">
                                        <p:cTn id="15" dur="500" fill="hold"/>
                                        <p:tgtEl>
                                          <p:spTgt spid="1036"/>
                                        </p:tgtEl>
                                        <p:attrNameLst>
                                          <p:attrName>ppt_x</p:attrName>
                                        </p:attrNameLst>
                                      </p:cBhvr>
                                      <p:tavLst>
                                        <p:tav tm="0">
                                          <p:val>
                                            <p:strVal val="0-#ppt_w/2"/>
                                          </p:val>
                                        </p:tav>
                                        <p:tav tm="100000">
                                          <p:val>
                                            <p:strVal val="#ppt_x"/>
                                          </p:val>
                                        </p:tav>
                                      </p:tavLst>
                                    </p:anim>
                                    <p:anim calcmode="lin" valueType="num">
                                      <p:cBhvr additive="base">
                                        <p:cTn id="16" dur="500" fill="hold"/>
                                        <p:tgtEl>
                                          <p:spTgt spid="103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38"/>
                                        </p:tgtEl>
                                        <p:attrNameLst>
                                          <p:attrName>style.visibility</p:attrName>
                                        </p:attrNameLst>
                                      </p:cBhvr>
                                      <p:to>
                                        <p:strVal val="visible"/>
                                      </p:to>
                                    </p:set>
                                    <p:anim calcmode="lin" valueType="num">
                                      <p:cBhvr additive="base">
                                        <p:cTn id="19" dur="500" fill="hold"/>
                                        <p:tgtEl>
                                          <p:spTgt spid="1038"/>
                                        </p:tgtEl>
                                        <p:attrNameLst>
                                          <p:attrName>ppt_x</p:attrName>
                                        </p:attrNameLst>
                                      </p:cBhvr>
                                      <p:tavLst>
                                        <p:tav tm="0">
                                          <p:val>
                                            <p:strVal val="0-#ppt_w/2"/>
                                          </p:val>
                                        </p:tav>
                                        <p:tav tm="100000">
                                          <p:val>
                                            <p:strVal val="#ppt_x"/>
                                          </p:val>
                                        </p:tav>
                                      </p:tavLst>
                                    </p:anim>
                                    <p:anim calcmode="lin" valueType="num">
                                      <p:cBhvr additive="base">
                                        <p:cTn id="20" dur="500" fill="hold"/>
                                        <p:tgtEl>
                                          <p:spTgt spid="103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40"/>
                                        </p:tgtEl>
                                        <p:attrNameLst>
                                          <p:attrName>style.visibility</p:attrName>
                                        </p:attrNameLst>
                                      </p:cBhvr>
                                      <p:to>
                                        <p:strVal val="visible"/>
                                      </p:to>
                                    </p:set>
                                    <p:anim calcmode="lin" valueType="num">
                                      <p:cBhvr additive="base">
                                        <p:cTn id="23" dur="500" fill="hold"/>
                                        <p:tgtEl>
                                          <p:spTgt spid="1040"/>
                                        </p:tgtEl>
                                        <p:attrNameLst>
                                          <p:attrName>ppt_x</p:attrName>
                                        </p:attrNameLst>
                                      </p:cBhvr>
                                      <p:tavLst>
                                        <p:tav tm="0">
                                          <p:val>
                                            <p:strVal val="0-#ppt_w/2"/>
                                          </p:val>
                                        </p:tav>
                                        <p:tav tm="100000">
                                          <p:val>
                                            <p:strVal val="#ppt_x"/>
                                          </p:val>
                                        </p:tav>
                                      </p:tavLst>
                                    </p:anim>
                                    <p:anim calcmode="lin" valueType="num">
                                      <p:cBhvr additive="base">
                                        <p:cTn id="24" dur="500" fill="hold"/>
                                        <p:tgtEl>
                                          <p:spTgt spid="104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044"/>
                                        </p:tgtEl>
                                        <p:attrNameLst>
                                          <p:attrName>style.visibility</p:attrName>
                                        </p:attrNameLst>
                                      </p:cBhvr>
                                      <p:to>
                                        <p:strVal val="visible"/>
                                      </p:to>
                                    </p:set>
                                    <p:anim calcmode="lin" valueType="num">
                                      <p:cBhvr additive="base">
                                        <p:cTn id="27" dur="500" fill="hold"/>
                                        <p:tgtEl>
                                          <p:spTgt spid="1044"/>
                                        </p:tgtEl>
                                        <p:attrNameLst>
                                          <p:attrName>ppt_x</p:attrName>
                                        </p:attrNameLst>
                                      </p:cBhvr>
                                      <p:tavLst>
                                        <p:tav tm="0">
                                          <p:val>
                                            <p:strVal val="0-#ppt_w/2"/>
                                          </p:val>
                                        </p:tav>
                                        <p:tav tm="100000">
                                          <p:val>
                                            <p:strVal val="#ppt_x"/>
                                          </p:val>
                                        </p:tav>
                                      </p:tavLst>
                                    </p:anim>
                                    <p:anim calcmode="lin" valueType="num">
                                      <p:cBhvr additive="base">
                                        <p:cTn id="28" dur="500" fill="hold"/>
                                        <p:tgtEl>
                                          <p:spTgt spid="104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0-#ppt_w/2"/>
                                          </p:val>
                                        </p:tav>
                                        <p:tav tm="100000">
                                          <p:val>
                                            <p:strVal val="#ppt_x"/>
                                          </p:val>
                                        </p:tav>
                                      </p:tavLst>
                                    </p:anim>
                                    <p:anim calcmode="lin" valueType="num">
                                      <p:cBhvr additive="base">
                                        <p:cTn id="40" dur="500" fill="hold"/>
                                        <p:tgtEl>
                                          <p:spTgt spid="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0-#ppt_w/2"/>
                                          </p:val>
                                        </p:tav>
                                        <p:tav tm="100000">
                                          <p:val>
                                            <p:strVal val="#ppt_x"/>
                                          </p:val>
                                        </p:tav>
                                      </p:tavLst>
                                    </p:anim>
                                    <p:anim calcmode="lin" valueType="num">
                                      <p:cBhvr additive="base">
                                        <p:cTn id="5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4256</Words>
  <Application>Microsoft Office PowerPoint</Application>
  <PresentationFormat>Widescreen</PresentationFormat>
  <Paragraphs>358</Paragraphs>
  <Slides>37</Slides>
  <Notes>27</Notes>
  <HiddenSlides>3</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-apple-system</vt:lpstr>
      <vt:lpstr>Arial</vt:lpstr>
      <vt:lpstr>Calibri</vt:lpstr>
      <vt:lpstr>Calibri Light</vt:lpstr>
      <vt:lpstr>Consolas</vt:lpstr>
      <vt:lpstr>Helvetica</vt:lpstr>
      <vt:lpstr>open sans</vt:lpstr>
      <vt:lpstr>Segoe UI</vt:lpstr>
      <vt:lpstr>Segoe UI Light</vt:lpstr>
      <vt:lpstr>Segoe UI Semibold</vt:lpstr>
      <vt:lpstr>Trebuchet MS</vt:lpstr>
      <vt:lpstr>Tema de Office</vt:lpstr>
      <vt:lpstr>Azure Durable Functions vs Dapr Workflows,           the fight begins</vt:lpstr>
      <vt:lpstr>PowerPoint Presentation</vt:lpstr>
      <vt:lpstr>Nosotros</vt:lpstr>
      <vt:lpstr>PowerPoint Presentation</vt:lpstr>
      <vt:lpstr>PowerPoint Presentation</vt:lpstr>
      <vt:lpstr>AZURE DURABLE FUNCTIONS</vt:lpstr>
      <vt:lpstr>Introduction</vt:lpstr>
      <vt:lpstr>Supported languages</vt:lpstr>
      <vt:lpstr>Patterns</vt:lpstr>
      <vt:lpstr>Underlaying technology</vt:lpstr>
      <vt:lpstr>Orchestrator function code constraints</vt:lpstr>
      <vt:lpstr>Costs</vt:lpstr>
      <vt:lpstr>Function types</vt:lpstr>
      <vt:lpstr>Orchestrations and Suborchestrations</vt:lpstr>
      <vt:lpstr>PowerPoint Presentation</vt:lpstr>
      <vt:lpstr>DAPR (Distributed Application Runtime)</vt:lpstr>
      <vt:lpstr>Distributed Application Runtime</vt:lpstr>
      <vt:lpstr>Build connected distributed applications faster</vt:lpstr>
      <vt:lpstr>APIs for solving microservices challenges</vt:lpstr>
      <vt:lpstr>Sidecar model</vt:lpstr>
      <vt:lpstr>Any cloud or edge infrastructure</vt:lpstr>
      <vt:lpstr>Dapr components</vt:lpstr>
      <vt:lpstr>Dapr Workflows</vt:lpstr>
      <vt:lpstr>Dapr Workflows Features</vt:lpstr>
      <vt:lpstr>Dapr Workflows Features</vt:lpstr>
      <vt:lpstr>Dapr Workflows Patterns</vt:lpstr>
      <vt:lpstr>Dapr Workflows Patterns</vt:lpstr>
      <vt:lpstr>Dapr Workflows Patterns</vt:lpstr>
      <vt:lpstr>Dapr Workflows Patterns</vt:lpstr>
      <vt:lpstr>Dapr Workflows Patterns</vt:lpstr>
      <vt:lpstr>DEMO TIME!</vt:lpstr>
      <vt:lpstr>PowerPoint Presentation</vt:lpstr>
      <vt:lpstr> Title Example</vt:lpstr>
      <vt:lpstr>Title example</vt:lpstr>
      <vt:lpstr>Conclusiones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Sergio Parra Guerra</cp:lastModifiedBy>
  <cp:revision>2</cp:revision>
  <dcterms:created xsi:type="dcterms:W3CDTF">2018-11-16T16:29:33Z</dcterms:created>
  <dcterms:modified xsi:type="dcterms:W3CDTF">2023-11-21T09:04:25Z</dcterms:modified>
</cp:coreProperties>
</file>